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2"/>
  </p:notesMasterIdLst>
  <p:sldIdLst>
    <p:sldId id="256" r:id="rId2"/>
    <p:sldId id="307" r:id="rId3"/>
    <p:sldId id="257" r:id="rId4"/>
    <p:sldId id="329" r:id="rId5"/>
    <p:sldId id="308" r:id="rId6"/>
    <p:sldId id="309" r:id="rId7"/>
    <p:sldId id="331" r:id="rId8"/>
    <p:sldId id="319" r:id="rId9"/>
    <p:sldId id="332" r:id="rId10"/>
    <p:sldId id="310" r:id="rId11"/>
    <p:sldId id="311" r:id="rId12"/>
    <p:sldId id="327" r:id="rId13"/>
    <p:sldId id="314" r:id="rId14"/>
    <p:sldId id="320" r:id="rId15"/>
    <p:sldId id="321" r:id="rId16"/>
    <p:sldId id="322" r:id="rId17"/>
    <p:sldId id="313" r:id="rId18"/>
    <p:sldId id="323" r:id="rId19"/>
    <p:sldId id="258" r:id="rId20"/>
    <p:sldId id="262" r:id="rId21"/>
  </p:sldIdLst>
  <p:sldSz cx="9144000" cy="5143500" type="screen16x9"/>
  <p:notesSz cx="6858000" cy="9144000"/>
  <p:embeddedFontLst>
    <p:embeddedFont>
      <p:font typeface="Anaheim" panose="020B0604020202020204" charset="0"/>
      <p:regular r:id="rId23"/>
      <p:bold r:id="rId24"/>
    </p:embeddedFont>
    <p:embeddedFont>
      <p:font typeface="Montserrat" panose="00000500000000000000" pitchFamily="2" charset="0"/>
      <p:regular r:id="rId25"/>
      <p:bold r:id="rId26"/>
      <p:italic r:id="rId27"/>
      <p:boldItalic r:id="rId28"/>
    </p:embeddedFont>
    <p:embeddedFont>
      <p:font typeface="Montserrat Black" panose="00000A00000000000000" pitchFamily="2" charset="0"/>
      <p:bold r:id="rId29"/>
      <p:boldItalic r:id="rId30"/>
    </p:embeddedFont>
    <p:embeddedFont>
      <p:font typeface="Segoe UI Historic" panose="020B0502040204020203" pitchFamily="34" charset="0"/>
      <p:regular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0CB76E-067C-7D9D-82D4-727984D155DC}" v="11" dt="2025-08-31T21:08:36.035"/>
    <p1510:client id="{2CC86091-8738-EED9-B949-2A79B35DD765}" v="53" dt="2025-08-31T22:05:40.699"/>
    <p1510:client id="{35C231CD-DDBA-A00F-30EA-4A411B61D478}" v="8" dt="2025-09-01T05:05:05.441"/>
    <p1510:client id="{4B69A937-B213-C0B0-E9F0-6BD156BAFBB5}" v="2" dt="2025-09-01T05:29:10.674"/>
    <p1510:client id="{5D830603-CBF1-72B1-B188-319F57FFF9EC}" v="46" dt="2025-09-01T07:41:43.934"/>
    <p1510:client id="{6C56C8CA-0AE6-512F-C006-8FBA66D5B938}" v="1" dt="2025-09-01T08:27:12.542"/>
    <p1510:client id="{6CCE2C6D-4276-85FB-C908-14C3366BCC07}" v="38" dt="2025-09-01T04:58:42.332"/>
    <p1510:client id="{7FF5091E-1B9F-E7B7-6BDE-BB3969FA8600}" v="1189" dt="2025-09-01T08:31:37.891"/>
    <p1510:client id="{8CB869C7-846F-8CF6-BD2D-9ED8AC4D23DD}" v="28" dt="2025-09-01T06:11:20.605"/>
    <p1510:client id="{96E310AE-98CE-F095-56C5-8EE9EAF5E07B}" v="20" dt="2025-09-01T08:09:24.275"/>
    <p1510:client id="{B197AAB7-EADB-A433-27E2-73A6B4413CF8}" v="71" dt="2025-08-31T21:27:38.001"/>
    <p1510:client id="{BB905BC9-20AF-E2DB-D51D-2D18DC376E02}" v="92" dt="2025-09-01T07:27:15.763"/>
    <p1510:client id="{CE3A42D3-F628-F598-E61B-FF028C71A145}" v="513" dt="2025-08-31T21:11:41.948"/>
    <p1510:client id="{F82BCC76-5E57-8E95-84AA-37CAFBCD7B72}" v="170" dt="2025-09-01T05:23:50.111"/>
  </p1510:revLst>
</p1510:revInfo>
</file>

<file path=ppt/tableStyles.xml><?xml version="1.0" encoding="utf-8"?>
<a:tblStyleLst xmlns:a="http://schemas.openxmlformats.org/drawingml/2006/main" def="{2839E158-5F6C-42B6-928A-5096A936E076}">
  <a:tblStyle styleId="{2839E158-5F6C-42B6-928A-5096A936E07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g1734a882cf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5" name="Google Shape;1255;g1734a882cf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1734a882cf6_0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1734a882cf6_0_1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6" name="Google Shape;446;p11"/>
          <p:cNvSpPr txBox="1">
            <a:spLocks noGrp="1"/>
          </p:cNvSpPr>
          <p:nvPr>
            <p:ph type="subTitle" idx="1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447" name="Google Shape;447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48" name="Google Shape;448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49" name="Google Shape;449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50" name="Google Shape;450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1" name="Google Shape;451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52" name="Google Shape;452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" name="Google Shape;453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" name="Google Shape;454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5" name="Google Shape;455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6" name="Google Shape;456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" name="Google Shape;479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80" name="Google Shape;480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88" name="Google Shape;488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492" name="Google Shape;492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93" name="Google Shape;493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4" name="Google Shape;494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95" name="Google Shape;495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96" name="Google Shape;496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7" name="Google Shape;497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8" name="Google Shape;498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" name="Google Shape;499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" name="Google Shape;500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" name="Google Shape;501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" name="Google Shape;502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" name="Google Shape;503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" name="Google Shape;523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24" name="Google Shape;524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" name="Google Shape;525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" name="Google Shape;526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" name="Google Shape;527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529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530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" name="Google Shape;531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32" name="Google Shape;532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38" name="Google Shape;538;p1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13"/>
          <p:cNvSpPr txBox="1">
            <a:spLocks noGrp="1"/>
          </p:cNvSpPr>
          <p:nvPr>
            <p:ph type="title" idx="2" hasCustomPrompt="1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0" name="Google Shape;540;p1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1" name="Google Shape;541;p1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13"/>
          <p:cNvSpPr txBox="1">
            <a:spLocks noGrp="1"/>
          </p:cNvSpPr>
          <p:nvPr>
            <p:ph type="title" idx="5" hasCustomPrompt="1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3" name="Google Shape;543;p1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4" name="Google Shape;544;p1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5" name="Google Shape;545;p13"/>
          <p:cNvSpPr txBox="1">
            <a:spLocks noGrp="1"/>
          </p:cNvSpPr>
          <p:nvPr>
            <p:ph type="title" idx="8" hasCustomPrompt="1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6" name="Google Shape;546;p1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7" name="Google Shape;547;p1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8" name="Google Shape;548;p13"/>
          <p:cNvSpPr txBox="1">
            <a:spLocks noGrp="1"/>
          </p:cNvSpPr>
          <p:nvPr>
            <p:ph type="title" idx="14" hasCustomPrompt="1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9" name="Google Shape;549;p1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0" name="Google Shape;550;p13"/>
          <p:cNvSpPr txBox="1">
            <a:spLocks noGrp="1"/>
          </p:cNvSpPr>
          <p:nvPr>
            <p:ph type="subTitle" idx="16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1" name="Google Shape;551;p13"/>
          <p:cNvSpPr txBox="1">
            <a:spLocks noGrp="1"/>
          </p:cNvSpPr>
          <p:nvPr>
            <p:ph type="title" idx="17" hasCustomPrompt="1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2" name="Google Shape;552;p13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53" name="Google Shape;55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4" name="Google Shape;55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5" name="Google Shape;55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6" name="Google Shape;55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94" name="Google Shape;59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4"/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99" name="Google Shape;599;p14"/>
          <p:cNvSpPr txBox="1">
            <a:spLocks noGrp="1"/>
          </p:cNvSpPr>
          <p:nvPr>
            <p:ph type="subTitle" idx="1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600" name="Google Shape;600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01" name="Google Shape;601;p14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10" name="Google Shape;610;p14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4" name="Google Shape;614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15" name="Google Shape;615;p14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14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" name="Google Shape;625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26" name="Google Shape;626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27" name="Google Shape;627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0" name="Google Shape;640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4" name="Google Shape;644;p15"/>
          <p:cNvSpPr txBox="1">
            <a:spLocks noGrp="1"/>
          </p:cNvSpPr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5" name="Google Shape;645;p15"/>
          <p:cNvSpPr txBox="1">
            <a:spLocks noGrp="1"/>
          </p:cNvSpPr>
          <p:nvPr>
            <p:ph type="subTitle" idx="1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6" name="Google Shape;646;p15"/>
          <p:cNvSpPr>
            <a:spLocks noGrp="1"/>
          </p:cNvSpPr>
          <p:nvPr>
            <p:ph type="pic" idx="2"/>
          </p:nvPr>
        </p:nvSpPr>
        <p:spPr>
          <a:xfrm>
            <a:off x="4627875" y="778125"/>
            <a:ext cx="3627900" cy="3762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9" name="Google Shape;649;p16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650" name="Google Shape;650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51" name="Google Shape;651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52" name="Google Shape;652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5" name="Google Shape;665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7"/>
          <p:cNvSpPr txBox="1">
            <a:spLocks noGrp="1"/>
          </p:cNvSpPr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71" name="Google Shape;671;p17"/>
          <p:cNvSpPr txBox="1">
            <a:spLocks noGrp="1"/>
          </p:cNvSpPr>
          <p:nvPr>
            <p:ph type="subTitle" idx="1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72" name="Google Shape;672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73" name="Google Shape;673;p17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7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7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7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7" name="Google Shape;677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78" name="Google Shape;678;p17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17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17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17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17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17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17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17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17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7" name="Google Shape;687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688" name="Google Shape;688;p17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7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7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7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7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7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2"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7" name="Google Shape;697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698" name="Google Shape;698;p18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8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2" name="Google Shape;702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03" name="Google Shape;703;p18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8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8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8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8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18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8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2" name="Google Shape;712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13" name="Google Shape;713;p18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8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8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8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8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1" name="Google Shape;721;p18"/>
          <p:cNvSpPr txBox="1">
            <a:spLocks noGrp="1"/>
          </p:cNvSpPr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22" name="Google Shape;722;p18"/>
          <p:cNvSpPr txBox="1">
            <a:spLocks noGrp="1"/>
          </p:cNvSpPr>
          <p:nvPr>
            <p:ph type="subTitle" idx="1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3"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9"/>
          <p:cNvSpPr txBox="1">
            <a:spLocks noGrp="1"/>
          </p:cNvSpPr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25" name="Google Shape;725;p19"/>
          <p:cNvSpPr txBox="1">
            <a:spLocks noGrp="1"/>
          </p:cNvSpPr>
          <p:nvPr>
            <p:ph type="subTitle" idx="1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26" name="Google Shape;726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27" name="Google Shape;727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" name="Google Shape;737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38" name="Google Shape;738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50" name="Google Shape;750;p20"/>
          <p:cNvSpPr txBox="1">
            <a:spLocks noGrp="1"/>
          </p:cNvSpPr>
          <p:nvPr>
            <p:ph type="subTitle" idx="1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20"/>
          <p:cNvSpPr txBox="1">
            <a:spLocks noGrp="1"/>
          </p:cNvSpPr>
          <p:nvPr>
            <p:ph type="subTitle" idx="2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2" name="Google Shape;752;p20"/>
          <p:cNvSpPr txBox="1">
            <a:spLocks noGrp="1"/>
          </p:cNvSpPr>
          <p:nvPr>
            <p:ph type="subTitle" idx="3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3" name="Google Shape;753;p20"/>
          <p:cNvSpPr txBox="1">
            <a:spLocks noGrp="1"/>
          </p:cNvSpPr>
          <p:nvPr>
            <p:ph type="subTitle" idx="4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754" name="Google Shape;754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55" name="Google Shape;755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9" name="Google Shape;759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60" name="Google Shape;760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9" name="Google Shape;769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70" name="Google Shape;770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4" name="Google Shape;774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5" name="Google Shape;775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86" name="Google Shape;786;p21"/>
          <p:cNvSpPr txBox="1">
            <a:spLocks noGrp="1"/>
          </p:cNvSpPr>
          <p:nvPr>
            <p:ph type="subTitle" idx="1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87" name="Google Shape;787;p21"/>
          <p:cNvSpPr txBox="1">
            <a:spLocks noGrp="1"/>
          </p:cNvSpPr>
          <p:nvPr>
            <p:ph type="subTitle" idx="2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788" name="Google Shape;788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789" name="Google Shape;789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" name="Google Shape;799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00" name="Google Shape;800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6" name="Google Shape;816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7" name="Google Shape;817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23"/>
          <p:cNvSpPr txBox="1">
            <a:spLocks noGrp="1"/>
          </p:cNvSpPr>
          <p:nvPr>
            <p:ph type="subTitle" idx="1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23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23"/>
          <p:cNvSpPr txBox="1">
            <a:spLocks noGrp="1"/>
          </p:cNvSpPr>
          <p:nvPr>
            <p:ph type="subTitle" idx="3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5" name="Google Shape;845;p23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6" name="Google Shape;846;p23"/>
          <p:cNvSpPr txBox="1">
            <a:spLocks noGrp="1"/>
          </p:cNvSpPr>
          <p:nvPr>
            <p:ph type="subTitle" idx="5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7" name="Google Shape;847;p23"/>
          <p:cNvSpPr txBox="1">
            <a:spLocks noGrp="1"/>
          </p:cNvSpPr>
          <p:nvPr>
            <p:ph type="subTitle" idx="6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8" name="Google Shape;848;p23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9" name="Google Shape;849;p23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50" name="Google Shape;85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1" name="Google Shape;851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" name="Google Shape;86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2" name="Google Shape;862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3" name="Google Shape;873;p24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74" name="Google Shape;874;p2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75" name="Google Shape;875;p24"/>
          <p:cNvSpPr txBox="1">
            <a:spLocks noGrp="1"/>
          </p:cNvSpPr>
          <p:nvPr>
            <p:ph type="subTitle" idx="1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6" name="Google Shape;876;p24"/>
          <p:cNvSpPr txBox="1">
            <a:spLocks noGrp="1"/>
          </p:cNvSpPr>
          <p:nvPr>
            <p:ph type="subTitle" idx="2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7" name="Google Shape;877;p24"/>
          <p:cNvSpPr txBox="1">
            <a:spLocks noGrp="1"/>
          </p:cNvSpPr>
          <p:nvPr>
            <p:ph type="subTitle" idx="3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8" name="Google Shape;878;p24"/>
          <p:cNvSpPr txBox="1">
            <a:spLocks noGrp="1"/>
          </p:cNvSpPr>
          <p:nvPr>
            <p:ph type="subTitle" idx="4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9" name="Google Shape;879;p24"/>
          <p:cNvSpPr txBox="1">
            <a:spLocks noGrp="1"/>
          </p:cNvSpPr>
          <p:nvPr>
            <p:ph type="subTitle" idx="5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0" name="Google Shape;880;p24"/>
          <p:cNvSpPr txBox="1">
            <a:spLocks noGrp="1"/>
          </p:cNvSpPr>
          <p:nvPr>
            <p:ph type="subTitle" idx="6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1" name="Google Shape;881;p24"/>
          <p:cNvSpPr txBox="1">
            <a:spLocks noGrp="1"/>
          </p:cNvSpPr>
          <p:nvPr>
            <p:ph type="subTitle" idx="7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2" name="Google Shape;882;p24"/>
          <p:cNvSpPr txBox="1">
            <a:spLocks noGrp="1"/>
          </p:cNvSpPr>
          <p:nvPr>
            <p:ph type="subTitle" idx="8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3" name="Google Shape;883;p24"/>
          <p:cNvSpPr txBox="1">
            <a:spLocks noGrp="1"/>
          </p:cNvSpPr>
          <p:nvPr>
            <p:ph type="subTitle" idx="9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4" name="Google Shape;884;p24"/>
          <p:cNvSpPr txBox="1">
            <a:spLocks noGrp="1"/>
          </p:cNvSpPr>
          <p:nvPr>
            <p:ph type="subTitle" idx="13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5" name="Google Shape;885;p24"/>
          <p:cNvSpPr txBox="1">
            <a:spLocks noGrp="1"/>
          </p:cNvSpPr>
          <p:nvPr>
            <p:ph type="subTitle" idx="14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6" name="Google Shape;886;p24"/>
          <p:cNvSpPr txBox="1">
            <a:spLocks noGrp="1"/>
          </p:cNvSpPr>
          <p:nvPr>
            <p:ph type="subTitle" idx="15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87" name="Google Shape;887;p24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88" name="Google Shape;888;p24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4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4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4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4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" name="Google Shape;898;p24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99" name="Google Shape;899;p24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4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4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4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911" name="Google Shape;91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2" name="Google Shape;912;p2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grpSp>
        <p:nvGrpSpPr>
          <p:cNvPr id="924" name="Google Shape;924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25" name="Google Shape;925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" name="Google Shape;935;p26"/>
          <p:cNvGrpSpPr/>
          <p:nvPr/>
        </p:nvGrpSpPr>
        <p:grpSpPr>
          <a:xfrm rot="10800000" flipH="1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36" name="Google Shape;936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27"/>
          <p:cNvSpPr txBox="1">
            <a:spLocks noGrp="1"/>
          </p:cNvSpPr>
          <p:nvPr>
            <p:ph type="title" hasCustomPrompt="1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8" name="Google Shape;948;p27"/>
          <p:cNvSpPr txBox="1">
            <a:spLocks noGrp="1"/>
          </p:cNvSpPr>
          <p:nvPr>
            <p:ph type="subTitle" idx="1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49" name="Google Shape;949;p27"/>
          <p:cNvSpPr txBox="1">
            <a:spLocks noGrp="1"/>
          </p:cNvSpPr>
          <p:nvPr>
            <p:ph type="title" idx="2" hasCustomPrompt="1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0" name="Google Shape;950;p27"/>
          <p:cNvSpPr txBox="1">
            <a:spLocks noGrp="1"/>
          </p:cNvSpPr>
          <p:nvPr>
            <p:ph type="subTitle" idx="3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51" name="Google Shape;951;p27"/>
          <p:cNvSpPr txBox="1">
            <a:spLocks noGrp="1"/>
          </p:cNvSpPr>
          <p:nvPr>
            <p:ph type="title" idx="4" hasCustomPrompt="1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2" name="Google Shape;952;p27"/>
          <p:cNvSpPr txBox="1">
            <a:spLocks noGrp="1"/>
          </p:cNvSpPr>
          <p:nvPr>
            <p:ph type="subTitle" idx="5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953" name="Google Shape;953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54" name="Google Shape;954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" name="Google Shape;964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65" name="Google Shape;965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28"/>
          <p:cNvSpPr txBox="1">
            <a:spLocks noGrp="1"/>
          </p:cNvSpPr>
          <p:nvPr>
            <p:ph type="title" hasCustomPrompt="1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7" name="Google Shape;977;p28"/>
          <p:cNvSpPr txBox="1">
            <a:spLocks noGrp="1"/>
          </p:cNvSpPr>
          <p:nvPr>
            <p:ph type="subTitle" idx="1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78" name="Google Shape;978;p28"/>
          <p:cNvSpPr txBox="1">
            <a:spLocks noGrp="1"/>
          </p:cNvSpPr>
          <p:nvPr>
            <p:ph type="subTitle" idx="2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79" name="Google Shape;979;p28"/>
          <p:cNvSpPr txBox="1">
            <a:spLocks noGrp="1"/>
          </p:cNvSpPr>
          <p:nvPr>
            <p:ph type="title" idx="3" hasCustomPrompt="1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0" name="Google Shape;980;p28"/>
          <p:cNvSpPr txBox="1">
            <a:spLocks noGrp="1"/>
          </p:cNvSpPr>
          <p:nvPr>
            <p:ph type="subTitle" idx="4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81" name="Google Shape;981;p28"/>
          <p:cNvSpPr txBox="1">
            <a:spLocks noGrp="1"/>
          </p:cNvSpPr>
          <p:nvPr>
            <p:ph type="subTitle" idx="5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82" name="Google Shape;982;p28"/>
          <p:cNvSpPr txBox="1">
            <a:spLocks noGrp="1"/>
          </p:cNvSpPr>
          <p:nvPr>
            <p:ph type="title" idx="6" hasCustomPrompt="1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3" name="Google Shape;983;p28"/>
          <p:cNvSpPr txBox="1">
            <a:spLocks noGrp="1"/>
          </p:cNvSpPr>
          <p:nvPr>
            <p:ph type="subTitle" idx="7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84" name="Google Shape;984;p28"/>
          <p:cNvSpPr txBox="1">
            <a:spLocks noGrp="1"/>
          </p:cNvSpPr>
          <p:nvPr>
            <p:ph type="subTitle" idx="8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85" name="Google Shape;985;p28"/>
          <p:cNvSpPr txBox="1">
            <a:spLocks noGrp="1"/>
          </p:cNvSpPr>
          <p:nvPr>
            <p:ph type="title" idx="9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986" name="Google Shape;986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987" name="Google Shape;987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988" name="Google Shape;988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7" name="Google Shape;997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9"/>
          <p:cNvSpPr txBox="1">
            <a:spLocks noGrp="1"/>
          </p:cNvSpPr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02" name="Google Shape;1002;p29"/>
          <p:cNvSpPr txBox="1">
            <a:spLocks noGrp="1"/>
          </p:cNvSpPr>
          <p:nvPr>
            <p:ph type="subTitle" idx="1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3" name="Google Shape;1003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04" name="Google Shape;1004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05" name="Google Shape;1005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06" name="Google Shape;1006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07" name="Google Shape;1007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08" name="Google Shape;1008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09" name="Google Shape;1009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0" name="Google Shape;1010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1" name="Google Shape;1011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2" name="Google Shape;1012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3" name="Google Shape;1013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4" name="Google Shape;1014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5" name="Google Shape;1015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6" name="Google Shape;1016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7" name="Google Shape;1017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8" name="Google Shape;1018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9" name="Google Shape;1019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0" name="Google Shape;1020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1" name="Google Shape;1021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2" name="Google Shape;1022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3" name="Google Shape;1023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4" name="Google Shape;1024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5" name="Google Shape;1025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6" name="Google Shape;1026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7" name="Google Shape;1027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8" name="Google Shape;1028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9" name="Google Shape;1029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0" name="Google Shape;1030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1" name="Google Shape;1031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2" name="Google Shape;1032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3" name="Google Shape;1033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4" name="Google Shape;1034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37" name="Google Shape;1037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1044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45" name="Google Shape;1045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" name="Google Shape;1048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49" name="Google Shape;1049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0" name="Google Shape;1050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51" name="Google Shape;1051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52" name="Google Shape;1052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3" name="Google Shape;1063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4" name="Google Shape;1064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" name="Google Shape;1065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" name="Google Shape;1066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" name="Google Shape;1067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" name="Google Shape;1068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" name="Google Shape;1069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0" name="Google Shape;1070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1" name="Google Shape;1071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2" name="Google Shape;1072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3" name="Google Shape;1073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4" name="Google Shape;1074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5" name="Google Shape;1075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" name="Google Shape;1076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" name="Google Shape;1077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8" name="Google Shape;1078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81" name="Google Shape;1081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" name="Google Shape;1083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" name="Google Shape;1084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" name="Google Shape;1085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" name="Google Shape;1086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" name="Google Shape;1087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" name="Google Shape;1088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89" name="Google Shape;1089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94" name="Google Shape;194;p4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95" name="Google Shape;195;p4"/>
            <p:cNvSpPr/>
            <p:nvPr/>
          </p:nvSpPr>
          <p:spPr>
            <a:xfrm rot="10515695" flipH="1">
              <a:off x="8395243" y="733309"/>
              <a:ext cx="650146" cy="721066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 rot="10515695" flipH="1">
              <a:off x="9021249" y="726033"/>
              <a:ext cx="650171" cy="721091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 rot="10515695" flipH="1">
              <a:off x="8701969" y="187519"/>
              <a:ext cx="650171" cy="721066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rot="10515695" flipH="1">
              <a:off x="8382688" y="-351019"/>
              <a:ext cx="650146" cy="721066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rot="10515695" flipH="1">
              <a:off x="9008695" y="-358246"/>
              <a:ext cx="650196" cy="721041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rot="10515695" flipH="1">
              <a:off x="8988036" y="-202011"/>
              <a:ext cx="57070" cy="57045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rot="10515695" flipH="1">
              <a:off x="9613745" y="157614"/>
              <a:ext cx="57045" cy="57070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rot="10515695" flipH="1">
              <a:off x="9310934" y="707797"/>
              <a:ext cx="57020" cy="57070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5"/>
          <p:cNvSpPr txBox="1">
            <a:spLocks noGrp="1"/>
          </p:cNvSpPr>
          <p:nvPr>
            <p:ph type="subTitle" idx="1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6" name="Google Shape;206;p5"/>
          <p:cNvSpPr txBox="1">
            <a:spLocks noGrp="1"/>
          </p:cNvSpPr>
          <p:nvPr>
            <p:ph type="subTitle" idx="2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7" name="Google Shape;207;p5"/>
          <p:cNvSpPr txBox="1">
            <a:spLocks noGrp="1"/>
          </p:cNvSpPr>
          <p:nvPr>
            <p:ph type="subTitle" idx="3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ubTitle" idx="4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rot="10515604" flipH="1">
              <a:off x="8395233" y="733291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rot="10515604" flipH="1">
              <a:off x="9021238" y="726016"/>
              <a:ext cx="650180" cy="721100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rot="10515604" flipH="1">
              <a:off x="8701958" y="187502"/>
              <a:ext cx="650180" cy="721075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rot="10515604" flipH="1">
              <a:off x="8382677" y="-351036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rot="10515604" flipH="1">
              <a:off x="9008685" y="-358263"/>
              <a:ext cx="650205" cy="721050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rot="10515604" flipH="1">
              <a:off x="8988035" y="-202012"/>
              <a:ext cx="57071" cy="57046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rot="10515604" flipH="1">
              <a:off x="9613745" y="157612"/>
              <a:ext cx="57046" cy="57071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rot="10515604" flipH="1">
              <a:off x="9310934" y="707795"/>
              <a:ext cx="57021" cy="57071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rot="10515604" flipH="1">
            <a:off x="8362734" y="-200629"/>
            <a:ext cx="57046" cy="57046"/>
          </a:xfrm>
          <a:custGeom>
            <a:avLst/>
            <a:gdLst/>
            <a:ahLst/>
            <a:cxnLst/>
            <a:rect l="l" t="t" r="r" b="b"/>
            <a:pathLst>
              <a:path w="2282" h="2282" extrusionOk="0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29" name="Google Shape;429;p10"/>
          <p:cNvSpPr txBox="1">
            <a:spLocks noGrp="1"/>
          </p:cNvSpPr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430" name="Google Shape;430;p10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31" name="Google Shape;431;p10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32" name="Google Shape;432;p1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1" name="Google Shape;441;p1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7" r:id="rId2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" name="Google Shape;1239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" name="Google Shape;1247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8" name="Google Shape;124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50" name="Google Shape;1250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1" name="Google Shape;1251;p35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latin typeface="Montserrat Black"/>
                <a:ea typeface="Montserrat Black"/>
                <a:cs typeface="Montserrat Black"/>
                <a:sym typeface="Montserrat Black"/>
              </a:rPr>
              <a:t>ARTIFICIAL INTELLIGENCE </a:t>
            </a:r>
            <a:r>
              <a:rPr lang="en" sz="52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(AI)</a:t>
            </a:r>
            <a:endParaRPr sz="52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"/>
                <a:ea typeface="Montserrat"/>
                <a:cs typeface="Montserrat"/>
                <a:sym typeface="Montserrat"/>
              </a:rPr>
              <a:t>Mini Project 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2" name="Google Shape;1252;p35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Dataset: FruitVision</a:t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43AD9-8F88-EF2F-9285-610B4909E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054" y="163142"/>
            <a:ext cx="7993694" cy="572700"/>
          </a:xfrm>
        </p:spPr>
        <p:txBody>
          <a:bodyPr/>
          <a:lstStyle/>
          <a:p>
            <a:r>
              <a:rPr lang="en-US">
                <a:solidFill>
                  <a:srgbClr val="92D050"/>
                </a:solidFill>
                <a:latin typeface="Times New Roman"/>
                <a:cs typeface="Times New Roman"/>
              </a:rPr>
              <a:t>Model Training</a:t>
            </a:r>
            <a:r>
              <a:rPr lang="en-US">
                <a:latin typeface="Times New Roman"/>
                <a:cs typeface="Times New Roman"/>
              </a:rPr>
              <a:t> Parameters</a:t>
            </a:r>
            <a:endParaRPr lang="en-US">
              <a:solidFill>
                <a:srgbClr val="92D050"/>
              </a:solidFill>
              <a:latin typeface="Times New Roman"/>
              <a:cs typeface="Times New Roman" panose="02020603050405020304" pitchFamily="18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C447B5CF-D5EB-B0C8-4CAD-9B0928841D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10375" y="1081505"/>
            <a:ext cx="5704649" cy="36009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ClrTx/>
              <a:buSzTx/>
            </a:pPr>
            <a:r>
              <a:rPr lang="en-US" sz="1200" b="1" dirty="0">
                <a:solidFill>
                  <a:srgbClr val="FFFF00"/>
                </a:solidFill>
                <a:cs typeface="Times New Roman"/>
              </a:rPr>
              <a:t>Input Setup</a:t>
            </a:r>
            <a:endParaRPr lang="en-US" altLang="en-US" sz="1200" b="1" dirty="0">
              <a:solidFill>
                <a:srgbClr val="FFFF00"/>
              </a:solidFill>
              <a:latin typeface="Times New Roman"/>
              <a:cs typeface="Times New Roman"/>
            </a:endParaRPr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tx1"/>
                </a:solidFill>
                <a:cs typeface="Times New Roman"/>
              </a:rPr>
              <a:t>Image size =224 × 224 × 3</a:t>
            </a:r>
            <a:endParaRPr lang="en-US" dirty="0">
              <a:solidFill>
                <a:schemeClr val="tx1"/>
              </a:solidFill>
            </a:endParaRPr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tx1"/>
                </a:solidFill>
                <a:cs typeface="Times New Roman"/>
              </a:rPr>
              <a:t>Batch size =32</a:t>
            </a:r>
            <a:endParaRPr lang="en-US" dirty="0">
              <a:solidFill>
                <a:schemeClr val="tx1"/>
              </a:solidFill>
            </a:endParaRPr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tx1"/>
                </a:solidFill>
                <a:cs typeface="Times New Roman"/>
              </a:rPr>
              <a:t>Train/Validation/Test split ratio=70/15/15</a:t>
            </a:r>
            <a:endParaRPr lang="en-US" dirty="0">
              <a:solidFill>
                <a:schemeClr val="tx1"/>
              </a:solidFill>
            </a:endParaRPr>
          </a:p>
          <a:p>
            <a:pPr>
              <a:buClrTx/>
              <a:buSzTx/>
            </a:pPr>
            <a:r>
              <a:rPr lang="en-US" sz="1200" b="1" dirty="0">
                <a:solidFill>
                  <a:srgbClr val="FFFF00"/>
                </a:solidFill>
                <a:cs typeface="Times New Roman"/>
              </a:rPr>
              <a:t>Training Configuration</a:t>
            </a:r>
            <a:endParaRPr lang="en-US" dirty="0"/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accent6"/>
                </a:solidFill>
                <a:cs typeface="Times New Roman"/>
              </a:rPr>
              <a:t>Number of epochs is 20</a:t>
            </a:r>
            <a:endParaRPr lang="en-US" dirty="0">
              <a:solidFill>
                <a:schemeClr val="accent6"/>
              </a:solidFill>
            </a:endParaRPr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accent6"/>
                </a:solidFill>
                <a:cs typeface="Times New Roman"/>
              </a:rPr>
              <a:t>Optimizer =Adam</a:t>
            </a:r>
            <a:endParaRPr lang="en-US" dirty="0">
              <a:solidFill>
                <a:schemeClr val="accent6"/>
              </a:solidFill>
            </a:endParaRPr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accent6"/>
                </a:solidFill>
                <a:cs typeface="Times New Roman"/>
              </a:rPr>
              <a:t>Learning rate is 0.0001</a:t>
            </a:r>
            <a:endParaRPr lang="en-US" dirty="0">
              <a:solidFill>
                <a:schemeClr val="accent6"/>
              </a:solidFill>
            </a:endParaRPr>
          </a:p>
          <a:p>
            <a:pPr>
              <a:buClrTx/>
              <a:buSzTx/>
            </a:pPr>
            <a:r>
              <a:rPr lang="en-US" sz="1200" b="1" dirty="0">
                <a:solidFill>
                  <a:srgbClr val="FFFF00"/>
                </a:solidFill>
                <a:cs typeface="Times New Roman"/>
              </a:rPr>
              <a:t>Regularization &amp; Stability</a:t>
            </a:r>
            <a:endParaRPr lang="en-US" dirty="0"/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accent6"/>
                </a:solidFill>
                <a:cs typeface="Times New Roman"/>
              </a:rPr>
              <a:t>Dropout rate (e.g., 0.5 in Custom CNN)</a:t>
            </a:r>
            <a:endParaRPr lang="en-US">
              <a:solidFill>
                <a:schemeClr val="accent6"/>
              </a:solidFill>
            </a:endParaRPr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accent6"/>
                </a:solidFill>
                <a:cs typeface="Times New Roman"/>
              </a:rPr>
              <a:t>Batch Normalization (if used)</a:t>
            </a:r>
            <a:endParaRPr lang="en-US" dirty="0">
              <a:solidFill>
                <a:schemeClr val="accent6"/>
              </a:solidFill>
            </a:endParaRPr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accent6"/>
                </a:solidFill>
                <a:cs typeface="Times New Roman"/>
              </a:rPr>
              <a:t>Checkpoint saving (best model stored)</a:t>
            </a:r>
            <a:endParaRPr lang="en-US" dirty="0">
              <a:solidFill>
                <a:schemeClr val="accent6"/>
              </a:solidFill>
            </a:endParaRPr>
          </a:p>
          <a:p>
            <a:pPr>
              <a:buClrTx/>
              <a:buSzTx/>
            </a:pPr>
            <a:r>
              <a:rPr lang="en-US" sz="1200" b="1" dirty="0">
                <a:solidFill>
                  <a:srgbClr val="FFFF00"/>
                </a:solidFill>
                <a:cs typeface="Times New Roman"/>
              </a:rPr>
              <a:t>Evaluation Metrics</a:t>
            </a:r>
            <a:endParaRPr lang="en-US" dirty="0"/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accent6"/>
                </a:solidFill>
                <a:cs typeface="Times New Roman"/>
              </a:rPr>
              <a:t>Accuracy (Train &amp; Validation)</a:t>
            </a:r>
            <a:endParaRPr lang="en-US">
              <a:solidFill>
                <a:schemeClr val="accent6"/>
              </a:solidFill>
            </a:endParaRPr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accent6"/>
                </a:solidFill>
                <a:cs typeface="Times New Roman"/>
              </a:rPr>
              <a:t>Loss (Train &amp; Validation)</a:t>
            </a:r>
            <a:endParaRPr lang="en-US" dirty="0">
              <a:solidFill>
                <a:schemeClr val="accent6"/>
              </a:solidFill>
            </a:endParaRPr>
          </a:p>
          <a:p>
            <a:pPr>
              <a:buClrTx/>
              <a:buSzTx/>
            </a:pPr>
            <a:r>
              <a:rPr lang="en-US" sz="1200" b="1" dirty="0">
                <a:solidFill>
                  <a:srgbClr val="FFFF00"/>
                </a:solidFill>
                <a:cs typeface="Times New Roman"/>
              </a:rPr>
              <a:t>Hardware / Training Environment</a:t>
            </a:r>
            <a:endParaRPr lang="en-US" sz="1200" i="1" dirty="0">
              <a:solidFill>
                <a:srgbClr val="FFFF00"/>
              </a:solidFill>
              <a:cs typeface="Times New Roman"/>
            </a:endParaRPr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accent6"/>
                </a:solidFill>
                <a:cs typeface="Times New Roman"/>
              </a:rPr>
              <a:t>GPU/CPU used (CUDA if available)</a:t>
            </a:r>
            <a:endParaRPr lang="en-US">
              <a:solidFill>
                <a:schemeClr val="accent6"/>
              </a:solidFill>
            </a:endParaRPr>
          </a:p>
          <a:p>
            <a:pPr lvl="1">
              <a:buClr>
                <a:srgbClr val="FFFFFF"/>
              </a:buClr>
              <a:buSzTx/>
            </a:pPr>
            <a:r>
              <a:rPr lang="en-US" sz="1200" dirty="0">
                <a:solidFill>
                  <a:schemeClr val="accent6"/>
                </a:solidFill>
                <a:cs typeface="Times New Roman"/>
              </a:rPr>
              <a:t>Training time per model (minutes)</a:t>
            </a:r>
            <a:endParaRPr lang="en-US" dirty="0">
              <a:solidFill>
                <a:schemeClr val="accent6"/>
              </a:solidFill>
            </a:endParaRPr>
          </a:p>
          <a:p>
            <a:pPr marL="0" marR="0" lvl="0" indent="0" algn="l" defTabSz="91440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sz="12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77680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1B9580E-D702-9C3D-3405-97C0C3044F14}"/>
              </a:ext>
            </a:extLst>
          </p:cNvPr>
          <p:cNvSpPr txBox="1">
            <a:spLocks/>
          </p:cNvSpPr>
          <p:nvPr/>
        </p:nvSpPr>
        <p:spPr>
          <a:xfrm>
            <a:off x="351172" y="32884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800"/>
              <a:t>All Model Learning Curves</a:t>
            </a:r>
          </a:p>
        </p:txBody>
      </p:sp>
      <p:pic>
        <p:nvPicPr>
          <p:cNvPr id="2" name="Picture 1" descr="A graph of a graph of a graph of a graph of a graph of a graph of a graph of a graph of a graph of a graph of a graph of a graph of a graph of&#10;&#10;AI-generated content may be incorrect.">
            <a:extLst>
              <a:ext uri="{FF2B5EF4-FFF2-40B4-BE49-F238E27FC236}">
                <a16:creationId xmlns:a16="http://schemas.microsoft.com/office/drawing/2014/main" id="{86628A4C-96C9-638E-740E-FB97078A2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6047" y="1066119"/>
            <a:ext cx="4527097" cy="168456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6AEFB74-4AE8-E365-83DB-5E58096C9780}"/>
              </a:ext>
            </a:extLst>
          </p:cNvPr>
          <p:cNvSpPr txBox="1">
            <a:spLocks/>
          </p:cNvSpPr>
          <p:nvPr/>
        </p:nvSpPr>
        <p:spPr>
          <a:xfrm>
            <a:off x="461388" y="1067716"/>
            <a:ext cx="268976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800">
                <a:latin typeface="Times New Roman"/>
              </a:rPr>
              <a:t>Custom CNN</a:t>
            </a:r>
          </a:p>
        </p:txBody>
      </p:sp>
      <p:pic>
        <p:nvPicPr>
          <p:cNvPr id="6" name="Picture 5" descr="A comparison of a graph&#10;&#10;AI-generated content may be incorrect.">
            <a:extLst>
              <a:ext uri="{FF2B5EF4-FFF2-40B4-BE49-F238E27FC236}">
                <a16:creationId xmlns:a16="http://schemas.microsoft.com/office/drawing/2014/main" id="{94B7F8F7-C65E-63A5-AECA-3C04C7D3AB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7406" y="2987449"/>
            <a:ext cx="4524377" cy="167912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A615D7C-1ACD-E89A-FB07-AA2B5CEA1AFA}"/>
              </a:ext>
            </a:extLst>
          </p:cNvPr>
          <p:cNvSpPr txBox="1">
            <a:spLocks/>
          </p:cNvSpPr>
          <p:nvPr/>
        </p:nvSpPr>
        <p:spPr>
          <a:xfrm>
            <a:off x="461388" y="2984963"/>
            <a:ext cx="159439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800">
                <a:latin typeface="Times New Roman"/>
              </a:rPr>
              <a:t>ResNet</a:t>
            </a:r>
          </a:p>
        </p:txBody>
      </p:sp>
      <p:sp>
        <p:nvSpPr>
          <p:cNvPr id="7" name="Google Shape;1277;p37">
            <a:extLst>
              <a:ext uri="{FF2B5EF4-FFF2-40B4-BE49-F238E27FC236}">
                <a16:creationId xmlns:a16="http://schemas.microsoft.com/office/drawing/2014/main" id="{55BF80E0-956D-9AD7-4434-C1522E22161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61599" y="1635250"/>
            <a:ext cx="3146335" cy="8355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loss decreases steadily.</a:t>
            </a:r>
          </a:p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reaching ~90–95% after 20 epochs.</a:t>
            </a:r>
          </a:p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low overfitting.</a:t>
            </a:r>
          </a:p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stable and learns effectively.</a:t>
            </a:r>
          </a:p>
        </p:txBody>
      </p:sp>
      <p:sp>
        <p:nvSpPr>
          <p:cNvPr id="10" name="Google Shape;1277;p37">
            <a:extLst>
              <a:ext uri="{FF2B5EF4-FFF2-40B4-BE49-F238E27FC236}">
                <a16:creationId xmlns:a16="http://schemas.microsoft.com/office/drawing/2014/main" id="{22E94081-A4DA-5BE6-F460-5E60FDAE8A61}"/>
              </a:ext>
            </a:extLst>
          </p:cNvPr>
          <p:cNvSpPr txBox="1">
            <a:spLocks/>
          </p:cNvSpPr>
          <p:nvPr/>
        </p:nvSpPr>
        <p:spPr>
          <a:xfrm>
            <a:off x="352742" y="3559300"/>
            <a:ext cx="3546385" cy="917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5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faster than the custom CNN.</a:t>
            </a:r>
          </a:p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accuracy stabilize above 90%.</a:t>
            </a:r>
            <a:endParaRPr lang="en">
              <a:solidFill>
                <a:schemeClr val="tx1"/>
              </a:solidFill>
              <a:latin typeface="Times New Roman"/>
            </a:endParaRPr>
          </a:p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more efficient and achieves strong performance quickly.</a:t>
            </a:r>
            <a:endParaRPr lang="en">
              <a:solidFill>
                <a:schemeClr val="tx1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182531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836199-6FFF-1945-04B4-63A0D59889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2D7D973-D360-D73E-1B3F-5388AFE034F4}"/>
              </a:ext>
            </a:extLst>
          </p:cNvPr>
          <p:cNvSpPr txBox="1">
            <a:spLocks/>
          </p:cNvSpPr>
          <p:nvPr/>
        </p:nvSpPr>
        <p:spPr>
          <a:xfrm>
            <a:off x="351172" y="32884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800"/>
              <a:t>All Model Learning Curves</a:t>
            </a:r>
          </a:p>
        </p:txBody>
      </p:sp>
      <p:pic>
        <p:nvPicPr>
          <p:cNvPr id="7" name="Picture 6" descr="A comparison of a graph&#10;&#10;AI-generated content may be incorrect.">
            <a:extLst>
              <a:ext uri="{FF2B5EF4-FFF2-40B4-BE49-F238E27FC236}">
                <a16:creationId xmlns:a16="http://schemas.microsoft.com/office/drawing/2014/main" id="{E3B3B976-DC32-1EAC-6FF1-6AE188742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0526" y="1097417"/>
            <a:ext cx="4517573" cy="1608366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F57D4C0-7F3F-A567-0BC7-EDF80FE51AA3}"/>
              </a:ext>
            </a:extLst>
          </p:cNvPr>
          <p:cNvSpPr txBox="1">
            <a:spLocks/>
          </p:cNvSpPr>
          <p:nvPr/>
        </p:nvSpPr>
        <p:spPr>
          <a:xfrm>
            <a:off x="353893" y="1100373"/>
            <a:ext cx="1989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800" err="1">
                <a:latin typeface="Times New Roman"/>
              </a:rPr>
              <a:t>GoogleNet</a:t>
            </a:r>
          </a:p>
        </p:txBody>
      </p:sp>
      <p:pic>
        <p:nvPicPr>
          <p:cNvPr id="4" name="Picture 3" descr="A graph of loss and accuracy&#10;&#10;AI-generated content may be incorrect.">
            <a:extLst>
              <a:ext uri="{FF2B5EF4-FFF2-40B4-BE49-F238E27FC236}">
                <a16:creationId xmlns:a16="http://schemas.microsoft.com/office/drawing/2014/main" id="{38CDF025-0858-6C57-023D-4B6856309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9164" y="3066370"/>
            <a:ext cx="4561116" cy="168456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5F4BACC-6A9D-28A1-CD82-847027AF2A6B}"/>
              </a:ext>
            </a:extLst>
          </p:cNvPr>
          <p:cNvSpPr txBox="1">
            <a:spLocks/>
          </p:cNvSpPr>
          <p:nvPr/>
        </p:nvSpPr>
        <p:spPr>
          <a:xfrm>
            <a:off x="351171" y="3067966"/>
            <a:ext cx="247885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3200" err="1">
                <a:latin typeface="Times New Roman"/>
              </a:rPr>
              <a:t>EfficientNet</a:t>
            </a:r>
            <a:endParaRPr lang="en-US" err="1">
              <a:latin typeface="Times New Roman"/>
            </a:endParaRPr>
          </a:p>
        </p:txBody>
      </p:sp>
      <p:sp>
        <p:nvSpPr>
          <p:cNvPr id="5" name="Google Shape;1277;p37">
            <a:extLst>
              <a:ext uri="{FF2B5EF4-FFF2-40B4-BE49-F238E27FC236}">
                <a16:creationId xmlns:a16="http://schemas.microsoft.com/office/drawing/2014/main" id="{3B244E40-2E71-7C43-5114-DA7A1A71F28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47299" y="1667907"/>
            <a:ext cx="3154499" cy="10315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loss </a:t>
            </a:r>
            <a:r>
              <a:rPr lang="en" sz="1200" b="1">
                <a:solidFill>
                  <a:schemeClr val="tx1"/>
                </a:solidFill>
                <a:latin typeface="Times New Roman"/>
              </a:rPr>
              <a:t>drop sharply</a:t>
            </a:r>
            <a:r>
              <a:rPr lang="en" sz="1200">
                <a:solidFill>
                  <a:schemeClr val="tx1"/>
                </a:solidFill>
                <a:latin typeface="Times New Roman"/>
              </a:rPr>
              <a:t> within first few epochs.</a:t>
            </a:r>
          </a:p>
          <a:p>
            <a:pPr marL="285750" indent="-285750">
              <a:buFont typeface="Courier New"/>
              <a:buChar char="o"/>
            </a:pPr>
            <a:r>
              <a:rPr lang="en" sz="1200" b="1">
                <a:solidFill>
                  <a:schemeClr val="tx1"/>
                </a:solidFill>
                <a:latin typeface="Times New Roman"/>
              </a:rPr>
              <a:t>95–98% quickly</a:t>
            </a:r>
            <a:r>
              <a:rPr lang="en" sz="1200">
                <a:solidFill>
                  <a:schemeClr val="tx1"/>
                </a:solidFill>
                <a:latin typeface="Times New Roman"/>
              </a:rPr>
              <a:t> (within 4–5 epochs).</a:t>
            </a:r>
            <a:endParaRPr lang="en">
              <a:solidFill>
                <a:schemeClr val="tx1"/>
              </a:solidFill>
              <a:latin typeface="Times New Roman"/>
            </a:endParaRPr>
          </a:p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Efficient in learning, but with more computation</a:t>
            </a:r>
          </a:p>
        </p:txBody>
      </p:sp>
      <p:sp>
        <p:nvSpPr>
          <p:cNvPr id="8" name="Google Shape;1277;p37">
            <a:extLst>
              <a:ext uri="{FF2B5EF4-FFF2-40B4-BE49-F238E27FC236}">
                <a16:creationId xmlns:a16="http://schemas.microsoft.com/office/drawing/2014/main" id="{8290B6AE-1F65-E7DD-6E9B-5D7E54A588F1}"/>
              </a:ext>
            </a:extLst>
          </p:cNvPr>
          <p:cNvSpPr txBox="1">
            <a:spLocks/>
          </p:cNvSpPr>
          <p:nvPr/>
        </p:nvSpPr>
        <p:spPr>
          <a:xfrm>
            <a:off x="348660" y="3635500"/>
            <a:ext cx="3153138" cy="964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5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smoothly and consistently across epochs.</a:t>
            </a:r>
          </a:p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increases and reaches ~98–99%.</a:t>
            </a:r>
          </a:p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high generalization ability. </a:t>
            </a:r>
          </a:p>
          <a:p>
            <a:pPr marL="285750" indent="-285750">
              <a:buFont typeface="Courier New"/>
              <a:buChar char="o"/>
            </a:pPr>
            <a:r>
              <a:rPr lang="en" sz="1200">
                <a:solidFill>
                  <a:schemeClr val="tx1"/>
                </a:solidFill>
                <a:latin typeface="Times New Roman"/>
              </a:rPr>
              <a:t>Performs best among tested models.</a:t>
            </a:r>
          </a:p>
        </p:txBody>
      </p:sp>
    </p:spTree>
    <p:extLst>
      <p:ext uri="{BB962C8B-B14F-4D97-AF65-F5344CB8AC3E}">
        <p14:creationId xmlns:p14="http://schemas.microsoft.com/office/powerpoint/2010/main" val="10031200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F2F9F26-B419-8F7F-21AE-DD3C2F9350EF}"/>
              </a:ext>
            </a:extLst>
          </p:cNvPr>
          <p:cNvSpPr txBox="1">
            <a:spLocks/>
          </p:cNvSpPr>
          <p:nvPr/>
        </p:nvSpPr>
        <p:spPr>
          <a:xfrm>
            <a:off x="753980" y="162301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3200"/>
              <a:t>Performance Comparison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6C43740-E8D6-0BC9-A0FD-327F1FE19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37539" y="4547379"/>
            <a:ext cx="2352198" cy="533303"/>
          </a:xfrm>
        </p:spPr>
        <p:txBody>
          <a:bodyPr/>
          <a:lstStyle/>
          <a:p>
            <a:pPr algn="ctr"/>
            <a:r>
              <a:rPr lang="en-GB" sz="2800"/>
              <a:t>Table</a:t>
            </a:r>
            <a:endParaRPr lang="en-US" sz="2800"/>
          </a:p>
        </p:txBody>
      </p:sp>
      <p:pic>
        <p:nvPicPr>
          <p:cNvPr id="2" name="Picture 1" descr="A table with text overlay&#10;&#10;AI-generated content may be incorrect.">
            <a:extLst>
              <a:ext uri="{FF2B5EF4-FFF2-40B4-BE49-F238E27FC236}">
                <a16:creationId xmlns:a16="http://schemas.microsoft.com/office/drawing/2014/main" id="{D7BC2C79-162D-65A6-2D34-9F072D37E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963" y="664175"/>
            <a:ext cx="6173670" cy="427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982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9633DF-DD7C-75CA-8AE7-22EEAA3F7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5303577-D451-5689-E103-42EE2CC8BE3C}"/>
              </a:ext>
            </a:extLst>
          </p:cNvPr>
          <p:cNvSpPr txBox="1">
            <a:spLocks/>
          </p:cNvSpPr>
          <p:nvPr/>
        </p:nvSpPr>
        <p:spPr>
          <a:xfrm>
            <a:off x="691350" y="498938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3200"/>
              <a:t>Performance Comparison</a:t>
            </a:r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CC5C767-CF51-C0BD-C6C8-8DF6277708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28381" y="4331064"/>
            <a:ext cx="5577650" cy="447185"/>
          </a:xfrm>
        </p:spPr>
        <p:txBody>
          <a:bodyPr/>
          <a:lstStyle/>
          <a:p>
            <a:r>
              <a:rPr lang="en-GB" sz="3200"/>
              <a:t>Bar &amp; Pie diagram </a:t>
            </a:r>
          </a:p>
        </p:txBody>
      </p:sp>
      <p:pic>
        <p:nvPicPr>
          <p:cNvPr id="5" name="Picture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3E15E882-C80D-F09B-8B44-F54B6C37B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70" y="1102842"/>
            <a:ext cx="4185595" cy="2937820"/>
          </a:xfrm>
          <a:prstGeom prst="rect">
            <a:avLst/>
          </a:prstGeom>
        </p:spPr>
      </p:pic>
      <p:pic>
        <p:nvPicPr>
          <p:cNvPr id="7" name="Picture 6" descr="A bar chart with orange bars&#10;&#10;AI-generated content may be incorrect.">
            <a:extLst>
              <a:ext uri="{FF2B5EF4-FFF2-40B4-BE49-F238E27FC236}">
                <a16:creationId xmlns:a16="http://schemas.microsoft.com/office/drawing/2014/main" id="{055465B3-9700-5FCB-E8A7-1AAD2071A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2" y="1007331"/>
            <a:ext cx="4440708" cy="3020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2983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3ECE3D-0EAC-9748-3F97-1C75FC0F8F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5E4AA2-7A16-20DA-3B29-50FD5E816136}"/>
              </a:ext>
            </a:extLst>
          </p:cNvPr>
          <p:cNvSpPr txBox="1">
            <a:spLocks/>
          </p:cNvSpPr>
          <p:nvPr/>
        </p:nvSpPr>
        <p:spPr>
          <a:xfrm>
            <a:off x="884145" y="140889"/>
            <a:ext cx="7724656" cy="758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3200"/>
              <a:t> Best Model Finding(</a:t>
            </a:r>
            <a:r>
              <a:rPr lang="en-US" sz="3200" err="1"/>
              <a:t>EfficientNet</a:t>
            </a:r>
            <a:r>
              <a:rPr lang="en-US" sz="3200"/>
              <a:t>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DEC755E-6102-CCAF-C4B1-691357000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2765" y="992189"/>
            <a:ext cx="4550558" cy="22787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87713CA-991F-B3B9-BBB5-EEAC1A8BF19A}"/>
              </a:ext>
            </a:extLst>
          </p:cNvPr>
          <p:cNvSpPr txBox="1"/>
          <p:nvPr/>
        </p:nvSpPr>
        <p:spPr>
          <a:xfrm>
            <a:off x="433137" y="899361"/>
            <a:ext cx="2743200" cy="418576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 b="1">
                <a:solidFill>
                  <a:schemeClr val="bg1">
                    <a:lumMod val="10000"/>
                    <a:lumOff val="90000"/>
                  </a:schemeClr>
                </a:solidFill>
              </a:rPr>
              <a:t>Training Loss</a:t>
            </a:r>
            <a:r>
              <a:rPr lang="en-US">
                <a:solidFill>
                  <a:schemeClr val="bg1">
                    <a:lumMod val="10000"/>
                    <a:lumOff val="90000"/>
                  </a:schemeClr>
                </a:solidFill>
              </a:rPr>
              <a:t> dropped sharply from </a:t>
            </a:r>
            <a:r>
              <a:rPr lang="en-US" b="1">
                <a:solidFill>
                  <a:schemeClr val="bg1">
                    <a:lumMod val="10000"/>
                    <a:lumOff val="90000"/>
                  </a:schemeClr>
                </a:solidFill>
              </a:rPr>
              <a:t>0.87 → 0.02</a:t>
            </a:r>
            <a:r>
              <a:rPr lang="en-US">
                <a:solidFill>
                  <a:schemeClr val="bg1">
                    <a:lumMod val="10000"/>
                    <a:lumOff val="90000"/>
                  </a:schemeClr>
                </a:solidFill>
              </a:rPr>
              <a:t>, showing strong learning progress.</a:t>
            </a:r>
          </a:p>
          <a:p>
            <a:pPr marL="228600" indent="-228600">
              <a:buFont typeface=""/>
              <a:buChar char="•"/>
            </a:pPr>
            <a:r>
              <a:rPr lang="en-US" b="1">
                <a:solidFill>
                  <a:schemeClr val="accent1">
                    <a:lumMod val="60000"/>
                    <a:lumOff val="40000"/>
                  </a:schemeClr>
                </a:solidFill>
              </a:rPr>
              <a:t>Validation Loss</a:t>
            </a:r>
            <a:r>
              <a:rPr lang="en-US">
                <a:solidFill>
                  <a:schemeClr val="accent1">
                    <a:lumMod val="60000"/>
                    <a:lumOff val="40000"/>
                  </a:schemeClr>
                </a:solidFill>
              </a:rPr>
              <a:t> also reduced from </a:t>
            </a:r>
            <a:r>
              <a:rPr lang="en-US" b="1">
                <a:solidFill>
                  <a:schemeClr val="accent1">
                    <a:lumMod val="60000"/>
                    <a:lumOff val="40000"/>
                  </a:schemeClr>
                </a:solidFill>
              </a:rPr>
              <a:t>0.23 → ~0.02</a:t>
            </a:r>
            <a:r>
              <a:rPr lang="en-US">
                <a:solidFill>
                  <a:schemeClr val="accent1">
                    <a:lumMod val="60000"/>
                    <a:lumOff val="40000"/>
                  </a:schemeClr>
                </a:solidFill>
              </a:rPr>
              <a:t>, indicating good generalization.</a:t>
            </a:r>
          </a:p>
          <a:p>
            <a:pPr marL="228600" indent="-228600">
              <a:buFont typeface=""/>
              <a:buChar char="•"/>
            </a:pPr>
            <a:r>
              <a:rPr lang="en-US" b="1">
                <a:solidFill>
                  <a:srgbClr val="FFFF00"/>
                </a:solidFill>
              </a:rPr>
              <a:t>Training Accuracy</a:t>
            </a:r>
            <a:r>
              <a:rPr lang="en-US">
                <a:solidFill>
                  <a:srgbClr val="FFFF00"/>
                </a:solidFill>
              </a:rPr>
              <a:t> improved steadily from </a:t>
            </a:r>
            <a:r>
              <a:rPr lang="en-US" b="1">
                <a:solidFill>
                  <a:srgbClr val="FFFF00"/>
                </a:solidFill>
              </a:rPr>
              <a:t>76.5% → 99.6%</a:t>
            </a:r>
            <a:r>
              <a:rPr lang="en-US">
                <a:solidFill>
                  <a:srgbClr val="FFFF00"/>
                </a:solidFill>
              </a:rPr>
              <a:t>.</a:t>
            </a:r>
          </a:p>
          <a:p>
            <a:pPr marL="228600" indent="-228600">
              <a:buFont typeface=""/>
              <a:buChar char="•"/>
            </a:pPr>
            <a:r>
              <a:rPr lang="en-US" b="1">
                <a:solidFill>
                  <a:srgbClr val="0070C0"/>
                </a:solidFill>
              </a:rPr>
              <a:t>Validation Accuracy</a:t>
            </a:r>
            <a:r>
              <a:rPr lang="en-US">
                <a:solidFill>
                  <a:srgbClr val="0070C0"/>
                </a:solidFill>
              </a:rPr>
              <a:t> increased from </a:t>
            </a:r>
            <a:r>
              <a:rPr lang="en-US" b="1">
                <a:solidFill>
                  <a:srgbClr val="0070C0"/>
                </a:solidFill>
              </a:rPr>
              <a:t>90.3% → 99.7%</a:t>
            </a:r>
            <a:r>
              <a:rPr lang="en-US">
                <a:solidFill>
                  <a:srgbClr val="0070C0"/>
                </a:solidFill>
              </a:rPr>
              <a:t>, very close to training accuracy.</a:t>
            </a:r>
          </a:p>
          <a:p>
            <a:pPr marL="228600" indent="-228600">
              <a:buFont typeface=""/>
              <a:buChar char="•"/>
            </a:pPr>
            <a:r>
              <a:rPr lang="en-US">
                <a:solidFill>
                  <a:srgbClr val="FFFF00"/>
                </a:solidFill>
              </a:rPr>
              <a:t>From </a:t>
            </a:r>
            <a:r>
              <a:rPr lang="en-US" b="1">
                <a:solidFill>
                  <a:srgbClr val="FFFF00"/>
                </a:solidFill>
              </a:rPr>
              <a:t>epoch 4 onwards</a:t>
            </a:r>
            <a:r>
              <a:rPr lang="en-US">
                <a:solidFill>
                  <a:srgbClr val="FFFF00"/>
                </a:solidFill>
              </a:rPr>
              <a:t>, both training and validation losses stabilized at very low values.</a:t>
            </a:r>
          </a:p>
        </p:txBody>
      </p:sp>
      <p:pic>
        <p:nvPicPr>
          <p:cNvPr id="5" name="Picture 4" descr="A graph of a graph&#10;&#10;AI-generated content may be incorrect.">
            <a:extLst>
              <a:ext uri="{FF2B5EF4-FFF2-40B4-BE49-F238E27FC236}">
                <a16:creationId xmlns:a16="http://schemas.microsoft.com/office/drawing/2014/main" id="{484AF028-AFBB-B34C-42DC-EABB1C40C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3312" y="3349291"/>
            <a:ext cx="3474120" cy="173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6875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A1A444-A467-D36B-5704-F7FE095C1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F66CF34-01B6-5E88-56C7-41177633F2FB}"/>
              </a:ext>
            </a:extLst>
          </p:cNvPr>
          <p:cNvSpPr txBox="1">
            <a:spLocks/>
          </p:cNvSpPr>
          <p:nvPr/>
        </p:nvSpPr>
        <p:spPr>
          <a:xfrm>
            <a:off x="799863" y="412128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3200"/>
              <a:t>Grad-CAM Visualizations</a:t>
            </a:r>
            <a:endParaRPr lang="en-US"/>
          </a:p>
        </p:txBody>
      </p:sp>
      <p:pic>
        <p:nvPicPr>
          <p:cNvPr id="2" name="Picture 1" descr="A close-up of a fruit&#10;&#10;AI-generated content may be incorrect.">
            <a:extLst>
              <a:ext uri="{FF2B5EF4-FFF2-40B4-BE49-F238E27FC236}">
                <a16:creationId xmlns:a16="http://schemas.microsoft.com/office/drawing/2014/main" id="{9D0F0EA4-D170-A503-1263-1466DBD33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8992" y="1206273"/>
            <a:ext cx="3223533" cy="314597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A3304CC-9783-1143-093C-56EF17C0AF5F}"/>
              </a:ext>
            </a:extLst>
          </p:cNvPr>
          <p:cNvSpPr txBox="1"/>
          <p:nvPr/>
        </p:nvSpPr>
        <p:spPr>
          <a:xfrm>
            <a:off x="627411" y="1434518"/>
            <a:ext cx="4240673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1800">
                <a:solidFill>
                  <a:srgbClr val="E2E5E9"/>
                </a:solidFill>
                <a:latin typeface="Segoe UI Historic"/>
                <a:ea typeface="Segoe UI Historic"/>
                <a:cs typeface="Segoe UI Historic"/>
              </a:rPr>
              <a:t>Grad-CAM highlights the image regions most important for a CNN’s decision. In this code, forward hooks capture feature maps, backward hooks capture gradients, and their weighted combination produces a heatmap. This heatmap, when overlaid on the input image, shows where the model focused to classify the object.</a:t>
            </a: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1978218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DE270-34F8-027E-9117-226DC8E32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9921" y="127655"/>
            <a:ext cx="4424383" cy="572112"/>
          </a:xfrm>
        </p:spPr>
        <p:txBody>
          <a:bodyPr/>
          <a:lstStyle/>
          <a:p>
            <a:r>
              <a:rPr lang="en-US" sz="2800">
                <a:solidFill>
                  <a:srgbClr val="00B050"/>
                </a:solidFill>
              </a:rPr>
              <a:t>Confusion Matrix</a:t>
            </a:r>
            <a:endParaRPr lang="en-US" sz="2800">
              <a:solidFill>
                <a:srgbClr val="FFFFFF"/>
              </a:solidFill>
            </a:endParaRPr>
          </a:p>
        </p:txBody>
      </p:sp>
      <p:pic>
        <p:nvPicPr>
          <p:cNvPr id="7" name="Picture 6" descr="A graph showing different colored squares&#10;&#10;AI-generated content may be incorrect.">
            <a:extLst>
              <a:ext uri="{FF2B5EF4-FFF2-40B4-BE49-F238E27FC236}">
                <a16:creationId xmlns:a16="http://schemas.microsoft.com/office/drawing/2014/main" id="{CA28DA5E-3B05-A5B0-3E3F-5D67AAD8D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3812" y="892219"/>
            <a:ext cx="5303185" cy="3915346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7AAF281C-76E3-F672-B0B0-23CEB94921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6870" y="1141613"/>
            <a:ext cx="3507722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 Accuracy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Most predictions correct (diagonal dominance).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Fresh Fruits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Very strong performance (esp. </a:t>
            </a:r>
            <a:r>
              <a:rPr kumimoji="0" lang="en-US" altLang="en-US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Mango_Fresh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Grape_Fresh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Banana_Fresh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Misclassifications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Mostly within same fruit (Fresh ↔ Formalin-mixed ↔ Rotten).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Cross-fruit Errors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Very rare.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Improvement Needed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Reduce confusion between 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formalin-mixed vs. fresh/rotten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527196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0513AF-4B7D-0EC1-D78E-84065C984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A55B25C-F305-8B2B-4257-FA28CF7AB647}"/>
              </a:ext>
            </a:extLst>
          </p:cNvPr>
          <p:cNvSpPr txBox="1">
            <a:spLocks/>
          </p:cNvSpPr>
          <p:nvPr/>
        </p:nvSpPr>
        <p:spPr>
          <a:xfrm>
            <a:off x="524964" y="85341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3200"/>
              <a:t>Conclusion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A86D726-6CC8-5441-0E34-1D0E04BEE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9267" y="1855400"/>
            <a:ext cx="8220204" cy="1650437"/>
          </a:xfrm>
        </p:spPr>
        <p:txBody>
          <a:bodyPr/>
          <a:lstStyle/>
          <a:p>
            <a:pPr algn="just"/>
            <a:r>
              <a:rPr lang="en-GB" sz="2000">
                <a:solidFill>
                  <a:srgbClr val="E2E5E9"/>
                </a:solidFill>
                <a:latin typeface="Segoe UI Historic"/>
                <a:ea typeface="Segoe UI Historic"/>
                <a:cs typeface="Segoe UI Historic"/>
              </a:rPr>
              <a:t>Our project shows that a custom CNN can successfully detect and classify different fruits with good accuracy. Through proper data preprocessing, training, and evaluation, we demonstrated the effectiveness of deep learning in solving real-world image classification problems. This project also opens the door for future improvements with larger datasets and broader applications.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407901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Contribution</a:t>
            </a:r>
          </a:p>
        </p:txBody>
      </p:sp>
      <p:sp>
        <p:nvSpPr>
          <p:cNvPr id="1277" name="Google Shape;1277;p37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 lang="en-US"/>
          </a:p>
        </p:txBody>
      </p:sp>
      <p:sp>
        <p:nvSpPr>
          <p:cNvPr id="1278" name="Google Shape;1278;p37"/>
          <p:cNvSpPr txBox="1">
            <a:spLocks noGrp="1"/>
          </p:cNvSpPr>
          <p:nvPr>
            <p:ph type="title" idx="2"/>
          </p:nvPr>
        </p:nvSpPr>
        <p:spPr>
          <a:xfrm>
            <a:off x="890575" y="152095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79" name="Google Shape;1279;p37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2000"/>
              <a:t>Najmul Haque Majumder</a:t>
            </a:r>
            <a:endParaRPr lang="en-US"/>
          </a:p>
        </p:txBody>
      </p:sp>
      <p:sp>
        <p:nvSpPr>
          <p:cNvPr id="1280" name="Google Shape;1280;p37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 lang="en-US"/>
          </a:p>
        </p:txBody>
      </p:sp>
      <p:sp>
        <p:nvSpPr>
          <p:cNvPr id="1281" name="Google Shape;1281;p37"/>
          <p:cNvSpPr txBox="1">
            <a:spLocks noGrp="1"/>
          </p:cNvSpPr>
          <p:nvPr>
            <p:ph type="title" idx="5"/>
          </p:nvPr>
        </p:nvSpPr>
        <p:spPr>
          <a:xfrm>
            <a:off x="890575" y="215403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82" name="Google Shape;1282;p37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2000"/>
              <a:t>Md Ashraful Islam</a:t>
            </a:r>
            <a:endParaRPr lang="en-US"/>
          </a:p>
        </p:txBody>
      </p:sp>
      <p:sp>
        <p:nvSpPr>
          <p:cNvPr id="1286" name="Google Shape;1286;p37"/>
          <p:cNvSpPr txBox="1">
            <a:spLocks noGrp="1"/>
          </p:cNvSpPr>
          <p:nvPr>
            <p:ph type="subTitle" idx="13"/>
          </p:nvPr>
        </p:nvSpPr>
        <p:spPr>
          <a:xfrm>
            <a:off x="5784713" y="293551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</a:p>
        </p:txBody>
      </p:sp>
      <p:sp>
        <p:nvSpPr>
          <p:cNvPr id="1287" name="Google Shape;1287;p37"/>
          <p:cNvSpPr txBox="1">
            <a:spLocks noGrp="1"/>
          </p:cNvSpPr>
          <p:nvPr>
            <p:ph type="title" idx="14"/>
          </p:nvPr>
        </p:nvSpPr>
        <p:spPr>
          <a:xfrm>
            <a:off x="890575" y="293551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88" name="Google Shape;1288;p37"/>
          <p:cNvSpPr txBox="1">
            <a:spLocks noGrp="1"/>
          </p:cNvSpPr>
          <p:nvPr>
            <p:ph type="subTitle" idx="15"/>
          </p:nvPr>
        </p:nvSpPr>
        <p:spPr>
          <a:xfrm>
            <a:off x="1954644" y="293551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2000"/>
              <a:t>Ahnaf Tahmid </a:t>
            </a:r>
          </a:p>
        </p:txBody>
      </p:sp>
      <p:pic>
        <p:nvPicPr>
          <p:cNvPr id="1298" name="Google Shape;1298;p3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9A66E8D-4283-5674-869D-877B91EFD5E4}"/>
              </a:ext>
            </a:extLst>
          </p:cNvPr>
          <p:cNvSpPr txBox="1"/>
          <p:nvPr/>
        </p:nvSpPr>
        <p:spPr>
          <a:xfrm>
            <a:off x="1955626" y="3767986"/>
            <a:ext cx="324424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solidFill>
                  <a:srgbClr val="FFFFFF"/>
                </a:solidFill>
                <a:latin typeface="Montserrat Black"/>
              </a:rPr>
              <a:t>Jarin Tasnim Maowa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3FEE00-217F-7094-6B65-08434C9AB8BB}"/>
              </a:ext>
            </a:extLst>
          </p:cNvPr>
          <p:cNvSpPr txBox="1"/>
          <p:nvPr/>
        </p:nvSpPr>
        <p:spPr>
          <a:xfrm>
            <a:off x="1070976" y="3736671"/>
            <a:ext cx="88778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solidFill>
                  <a:srgbClr val="FFFFFF"/>
                </a:solidFill>
                <a:latin typeface="Montserrat Black"/>
              </a:rPr>
              <a:t>04</a:t>
            </a:r>
            <a:endParaRPr lang="en-US" sz="24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8AAFA7-EB79-E645-96BA-1F5A2CFAC7E1}"/>
              </a:ext>
            </a:extLst>
          </p:cNvPr>
          <p:cNvSpPr txBox="1"/>
          <p:nvPr/>
        </p:nvSpPr>
        <p:spPr>
          <a:xfrm>
            <a:off x="5783893" y="3767986"/>
            <a:ext cx="274320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rgbClr val="FFFFFF"/>
                </a:solidFill>
                <a:latin typeface="Montserrat"/>
              </a:rPr>
              <a:t>25%</a:t>
            </a:r>
            <a:endParaRPr lang="en-US"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6EA6F-D622-77CA-D244-407958EDA9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3225" y="1139850"/>
            <a:ext cx="5275683" cy="3399198"/>
          </a:xfrm>
        </p:spPr>
        <p:txBody>
          <a:bodyPr/>
          <a:lstStyle/>
          <a:p>
            <a:r>
              <a:rPr lang="en-US" sz="2000"/>
              <a:t>Group Members</a:t>
            </a:r>
            <a:br>
              <a:rPr lang="en-US" sz="2000"/>
            </a:br>
            <a:br>
              <a:rPr lang="en-US" sz="2000"/>
            </a:br>
            <a:br>
              <a:rPr lang="en-US" sz="2000"/>
            </a:br>
            <a:br>
              <a:rPr lang="en-US" sz="2000"/>
            </a:br>
            <a:r>
              <a:rPr lang="en-US" sz="2000"/>
              <a:t>1.Najmul Haque Majumder</a:t>
            </a:r>
            <a:br>
              <a:rPr lang="en-US" sz="2000"/>
            </a:br>
            <a:r>
              <a:rPr lang="en-US" sz="2000"/>
              <a:t>ID:2022-2-60-059</a:t>
            </a:r>
            <a:br>
              <a:rPr lang="en-US" sz="2000"/>
            </a:br>
            <a:br>
              <a:rPr lang="en-US" sz="2000"/>
            </a:br>
            <a:r>
              <a:rPr lang="en-US" sz="2000"/>
              <a:t>2.Ahnaf Tahmid Chowdhury</a:t>
            </a:r>
            <a:br>
              <a:rPr lang="en-US" sz="2000"/>
            </a:br>
            <a:r>
              <a:rPr lang="en-US" sz="2000"/>
              <a:t>ID:2021-1-60-086</a:t>
            </a:r>
            <a:br>
              <a:rPr lang="en-US" sz="2000"/>
            </a:br>
            <a:br>
              <a:rPr lang="en-US" sz="2000"/>
            </a:br>
            <a:r>
              <a:rPr lang="en-US" sz="2000"/>
              <a:t>3.Jarin Tasnim </a:t>
            </a:r>
            <a:r>
              <a:rPr lang="en-US" sz="2000" err="1"/>
              <a:t>Maowa</a:t>
            </a:r>
            <a:br>
              <a:rPr lang="en-US" sz="2000"/>
            </a:br>
            <a:r>
              <a:rPr lang="en-US" sz="2000"/>
              <a:t>ID:2021-2-50-009</a:t>
            </a:r>
            <a:br>
              <a:rPr lang="en-US" sz="2000"/>
            </a:br>
            <a:br>
              <a:rPr lang="en-US" sz="2000"/>
            </a:br>
            <a:r>
              <a:rPr lang="en-US" sz="2000"/>
              <a:t>4.Md Ashraful Islam</a:t>
            </a:r>
            <a:br>
              <a:rPr lang="en-US" sz="2000"/>
            </a:br>
            <a:r>
              <a:rPr lang="en-US" sz="2000"/>
              <a:t>ID:2021-1-60-009</a:t>
            </a:r>
          </a:p>
        </p:txBody>
      </p:sp>
    </p:spTree>
    <p:extLst>
      <p:ext uri="{BB962C8B-B14F-4D97-AF65-F5344CB8AC3E}">
        <p14:creationId xmlns:p14="http://schemas.microsoft.com/office/powerpoint/2010/main" val="32221157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41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41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4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0" name="Google Shape;1410;p4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1" name="Google Shape;1411;p41"/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412" name="Google Shape;1412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" name="Google Shape;1414;p41"/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415" name="Google Shape;1415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" name="Google Shape;1417;p41"/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418" name="Google Shape;1418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0" name="Google Shape;1420;p41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8000"/>
              <a:t>Thank </a:t>
            </a:r>
            <a:br>
              <a:rPr lang="en" sz="8000">
                <a:sym typeface="Montserrat"/>
              </a:rPr>
            </a:br>
            <a:r>
              <a:rPr lang="en" sz="8000">
                <a:latin typeface="Montserrat"/>
                <a:sym typeface="Montserrat"/>
              </a:rPr>
              <a:t>You</a:t>
            </a:r>
            <a:endParaRPr sz="8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p36"/>
          <p:cNvSpPr txBox="1">
            <a:spLocks noGrp="1"/>
          </p:cNvSpPr>
          <p:nvPr>
            <p:ph type="title"/>
          </p:nvPr>
        </p:nvSpPr>
        <p:spPr>
          <a:xfrm>
            <a:off x="599684" y="-192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rgbClr val="92D050"/>
                </a:solidFill>
                <a:latin typeface="Times New Roman"/>
              </a:rPr>
              <a:t>Objective</a:t>
            </a:r>
          </a:p>
        </p:txBody>
      </p:sp>
      <p:grpSp>
        <p:nvGrpSpPr>
          <p:cNvPr id="1262" name="Google Shape;1262;p36"/>
          <p:cNvGrpSpPr/>
          <p:nvPr/>
        </p:nvGrpSpPr>
        <p:grpSpPr>
          <a:xfrm>
            <a:off x="8080575" y="1191300"/>
            <a:ext cx="76825" cy="76800"/>
            <a:chOff x="3104875" y="1099400"/>
            <a:chExt cx="76825" cy="76800"/>
          </a:xfrm>
        </p:grpSpPr>
        <p:sp>
          <p:nvSpPr>
            <p:cNvPr id="1263" name="Google Shape;1263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" name="Google Shape;1265;p36"/>
          <p:cNvGrpSpPr/>
          <p:nvPr/>
        </p:nvGrpSpPr>
        <p:grpSpPr>
          <a:xfrm>
            <a:off x="4323450" y="4147825"/>
            <a:ext cx="76825" cy="76800"/>
            <a:chOff x="3104875" y="1099400"/>
            <a:chExt cx="76825" cy="76800"/>
          </a:xfrm>
        </p:grpSpPr>
        <p:sp>
          <p:nvSpPr>
            <p:cNvPr id="1266" name="Google Shape;1266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" name="Google Shape;1268;p36"/>
          <p:cNvGrpSpPr/>
          <p:nvPr/>
        </p:nvGrpSpPr>
        <p:grpSpPr>
          <a:xfrm>
            <a:off x="891025" y="1112200"/>
            <a:ext cx="76825" cy="76800"/>
            <a:chOff x="3104875" y="1099400"/>
            <a:chExt cx="76825" cy="76800"/>
          </a:xfrm>
        </p:grpSpPr>
        <p:sp>
          <p:nvSpPr>
            <p:cNvPr id="1269" name="Google Shape;1269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71" name="Google Shape;1271;p36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52">
            <a:off x="256993" y="4093096"/>
            <a:ext cx="1025168" cy="66578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633E59-E64E-7E5E-CD6C-9F23D7257DF3}"/>
              </a:ext>
            </a:extLst>
          </p:cNvPr>
          <p:cNvSpPr txBox="1"/>
          <p:nvPr/>
        </p:nvSpPr>
        <p:spPr>
          <a:xfrm>
            <a:off x="169946" y="568491"/>
            <a:ext cx="3344778" cy="37548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>
                <a:solidFill>
                  <a:srgbClr val="92D050"/>
                </a:solidFill>
                <a:latin typeface="Times New Roman"/>
              </a:rPr>
              <a:t>Enable accurate </a:t>
            </a:r>
            <a:r>
              <a:rPr lang="en-US" b="1">
                <a:solidFill>
                  <a:srgbClr val="92D050"/>
                </a:solidFill>
                <a:latin typeface="Times New Roman"/>
              </a:rPr>
              <a:t>classification of fruits</a:t>
            </a:r>
            <a:r>
              <a:rPr lang="en-US">
                <a:solidFill>
                  <a:srgbClr val="92D050"/>
                </a:solidFill>
                <a:latin typeface="Times New Roman"/>
              </a:rPr>
              <a:t> into </a:t>
            </a:r>
            <a:r>
              <a:rPr lang="en-US" b="1">
                <a:solidFill>
                  <a:srgbClr val="92D050"/>
                </a:solidFill>
                <a:latin typeface="Times New Roman"/>
              </a:rPr>
              <a:t>fresh, rotten, and formalin-mixed</a:t>
            </a:r>
            <a:r>
              <a:rPr lang="en-US">
                <a:solidFill>
                  <a:srgbClr val="92D050"/>
                </a:solidFill>
                <a:latin typeface="Times New Roman"/>
              </a:rPr>
              <a:t> categories.</a:t>
            </a:r>
          </a:p>
          <a:p>
            <a:pPr marL="228600" indent="-228600">
              <a:buFont typeface=""/>
              <a:buChar char="•"/>
            </a:pPr>
            <a:endParaRPr lang="en-US">
              <a:solidFill>
                <a:srgbClr val="92D050"/>
              </a:solidFill>
              <a:latin typeface="Times New Roman"/>
            </a:endParaRPr>
          </a:p>
          <a:p>
            <a:pPr marL="228600" indent="-228600">
              <a:buFont typeface=""/>
              <a:buChar char="•"/>
            </a:pPr>
            <a:r>
              <a:rPr lang="en-US">
                <a:solidFill>
                  <a:srgbClr val="FFC000"/>
                </a:solidFill>
                <a:latin typeface="Times New Roman"/>
              </a:rPr>
              <a:t>Support </a:t>
            </a:r>
            <a:r>
              <a:rPr lang="en-US" b="1">
                <a:solidFill>
                  <a:srgbClr val="FFC000"/>
                </a:solidFill>
                <a:latin typeface="Times New Roman"/>
              </a:rPr>
              <a:t>automation in food inspection processes</a:t>
            </a:r>
            <a:r>
              <a:rPr lang="en-US">
                <a:solidFill>
                  <a:srgbClr val="FFC000"/>
                </a:solidFill>
                <a:latin typeface="Times New Roman"/>
              </a:rPr>
              <a:t>, reducing reliance on inefficient manual evaluation</a:t>
            </a:r>
            <a:r>
              <a:rPr lang="en-US">
                <a:latin typeface="Times New Roman"/>
              </a:rPr>
              <a:t>.</a:t>
            </a:r>
          </a:p>
          <a:p>
            <a:pPr marL="228600" indent="-228600">
              <a:buFont typeface=""/>
              <a:buChar char="•"/>
            </a:pPr>
            <a:endParaRPr lang="en-US">
              <a:latin typeface="Times New Roman"/>
            </a:endParaRPr>
          </a:p>
          <a:p>
            <a:pPr marL="228600" indent="-228600">
              <a:buFont typeface=""/>
              <a:buChar char="•"/>
            </a:pPr>
            <a:r>
              <a:rPr lang="en-US">
                <a:solidFill>
                  <a:srgbClr val="92D050"/>
                </a:solidFill>
                <a:latin typeface="Times New Roman"/>
              </a:rPr>
              <a:t>Assist </a:t>
            </a:r>
            <a:r>
              <a:rPr lang="en-US" b="1">
                <a:solidFill>
                  <a:srgbClr val="92D050"/>
                </a:solidFill>
                <a:latin typeface="Times New Roman"/>
              </a:rPr>
              <a:t>researchers in computer vision, agriculture, and food safety</a:t>
            </a:r>
            <a:r>
              <a:rPr lang="en-US">
                <a:solidFill>
                  <a:srgbClr val="92D050"/>
                </a:solidFill>
                <a:latin typeface="Times New Roman"/>
              </a:rPr>
              <a:t> to develop models for </a:t>
            </a:r>
            <a:r>
              <a:rPr lang="en-US" b="1">
                <a:solidFill>
                  <a:srgbClr val="92D050"/>
                </a:solidFill>
                <a:latin typeface="Times New Roman"/>
              </a:rPr>
              <a:t>real-time fruit quality monitoring</a:t>
            </a:r>
            <a:r>
              <a:rPr lang="en-US">
                <a:solidFill>
                  <a:srgbClr val="92D050"/>
                </a:solidFill>
                <a:latin typeface="Times New Roman"/>
              </a:rPr>
              <a:t>.</a:t>
            </a:r>
          </a:p>
          <a:p>
            <a:pPr marL="228600" indent="-228600">
              <a:buFont typeface=""/>
              <a:buChar char="•"/>
            </a:pPr>
            <a:endParaRPr lang="en-US">
              <a:solidFill>
                <a:srgbClr val="92D050"/>
              </a:solidFill>
              <a:latin typeface="Times New Roman"/>
            </a:endParaRPr>
          </a:p>
          <a:p>
            <a:pPr marL="228600" indent="-228600">
              <a:buFont typeface=""/>
              <a:buChar char="•"/>
            </a:pPr>
            <a:r>
              <a:rPr lang="en-US">
                <a:solidFill>
                  <a:srgbClr val="00B0F0"/>
                </a:solidFill>
                <a:latin typeface="Times New Roman"/>
              </a:rPr>
              <a:t>Contribute to improvements in </a:t>
            </a:r>
            <a:r>
              <a:rPr lang="en-US" b="1">
                <a:solidFill>
                  <a:srgbClr val="00B0F0"/>
                </a:solidFill>
                <a:latin typeface="Times New Roman"/>
              </a:rPr>
              <a:t>public health, agricultural productivity, and export quality control</a:t>
            </a:r>
            <a:r>
              <a:rPr lang="en-US">
                <a:solidFill>
                  <a:srgbClr val="00B0F0"/>
                </a:solidFill>
                <a:latin typeface="Times New Roman"/>
              </a:rPr>
              <a:t> by detecting spoilage or contamination.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34D4E-D19B-2E35-3DBD-27984C40F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926" y="149886"/>
            <a:ext cx="7704000" cy="572700"/>
          </a:xfrm>
        </p:spPr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9999DD-6756-1DA5-8E5B-EDC1D33334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700" y="722586"/>
            <a:ext cx="3955367" cy="1670573"/>
          </a:xfrm>
        </p:spPr>
        <p:txBody>
          <a:bodyPr/>
          <a:lstStyle/>
          <a:p>
            <a:r>
              <a:rPr lang="en-US" sz="1600" b="1">
                <a:latin typeface="Times New Roman"/>
                <a:cs typeface="Times New Roman"/>
              </a:rPr>
              <a:t>Evolution of Image Classification in Computer Vision</a:t>
            </a:r>
          </a:p>
          <a:p>
            <a:pPr marL="139700" indent="0">
              <a:buNone/>
            </a:pPr>
            <a:endParaRPr lang="en-US" sz="16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>
                <a:latin typeface="Times New Roman"/>
                <a:cs typeface="Times New Roman"/>
              </a:rPr>
              <a:t>Traditional ML methods used handcrafted features (SIFT, SURF, HOG), requiring domain expertise and lacking generalizability</a:t>
            </a:r>
          </a:p>
          <a:p>
            <a:pPr marL="139700" indent="0">
              <a:buNone/>
            </a:pPr>
            <a:endParaRPr lang="en-US" sz="16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>
                <a:latin typeface="Times New Roman"/>
                <a:cs typeface="Times New Roman"/>
              </a:rPr>
              <a:t>Deep learning, especially Convolutional Neural Networks (CNNs), transformed image recognition.</a:t>
            </a:r>
          </a:p>
          <a:p>
            <a:endParaRPr lang="en-US" sz="16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>
                <a:latin typeface="Times New Roman"/>
                <a:cs typeface="Times New Roman"/>
              </a:rPr>
              <a:t>CNNs automatically learn hierarchical features from raw data, eliminating the need for manual feature engineering.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014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34D4E-D19B-2E35-3DBD-27984C40F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926" y="149886"/>
            <a:ext cx="7704000" cy="572700"/>
          </a:xfrm>
        </p:spPr>
        <p:txBody>
          <a:bodyPr/>
          <a:lstStyle/>
          <a:p>
            <a:r>
              <a:rPr lang="en-US"/>
              <a:t>Dataset Details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9999DD-6756-1DA5-8E5B-EDC1D33334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700" y="722586"/>
            <a:ext cx="3955367" cy="1670573"/>
          </a:xfrm>
        </p:spPr>
        <p:txBody>
          <a:bodyPr/>
          <a:lstStyle/>
          <a:p>
            <a:pPr marL="285750" indent="-285750"/>
            <a:r>
              <a:rPr lang="en-US" b="1">
                <a:solidFill>
                  <a:srgbClr val="FFFF00"/>
                </a:solidFill>
              </a:rPr>
              <a:t>Initial size</a:t>
            </a:r>
            <a:r>
              <a:rPr lang="en-US">
                <a:solidFill>
                  <a:srgbClr val="FFFF00"/>
                </a:solidFill>
              </a:rPr>
              <a:t>:</a:t>
            </a:r>
            <a:r>
              <a:rPr lang="en-US"/>
              <a:t> 10,154 images (5 fruits – apple, banana, mango, orange, grapes)</a:t>
            </a:r>
          </a:p>
          <a:p>
            <a:pPr marL="285750" indent="-285750"/>
            <a:r>
              <a:rPr lang="en-US" b="1">
                <a:solidFill>
                  <a:srgbClr val="FFFF00"/>
                </a:solidFill>
              </a:rPr>
              <a:t>Expanded</a:t>
            </a:r>
            <a:r>
              <a:rPr lang="en-US">
                <a:solidFill>
                  <a:srgbClr val="FFFF00"/>
                </a:solidFill>
              </a:rPr>
              <a:t>:</a:t>
            </a:r>
            <a:r>
              <a:rPr lang="en-US"/>
              <a:t> 81,000+ images via augmentation (rotation, scaling, brightness)</a:t>
            </a:r>
          </a:p>
          <a:p>
            <a:pPr marL="285750" indent="-285750"/>
            <a:r>
              <a:rPr lang="en-US" b="1">
                <a:solidFill>
                  <a:srgbClr val="FFFF00"/>
                </a:solidFill>
              </a:rPr>
              <a:t>Categories</a:t>
            </a:r>
            <a:r>
              <a:rPr lang="en-US">
                <a:solidFill>
                  <a:srgbClr val="FFFF00"/>
                </a:solidFill>
              </a:rPr>
              <a:t>:</a:t>
            </a:r>
            <a:r>
              <a:rPr lang="en-US"/>
              <a:t> Fresh, Rotten, Formalin-mixed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b="1">
                <a:solidFill>
                  <a:srgbClr val="FFFF00"/>
                </a:solidFill>
              </a:rPr>
              <a:t>Applications</a:t>
            </a:r>
            <a:r>
              <a:rPr lang="en-US">
                <a:solidFill>
                  <a:srgbClr val="FFFF00"/>
                </a:solidFill>
              </a:rPr>
              <a:t>:</a:t>
            </a:r>
          </a:p>
          <a:p>
            <a:pPr marL="0" indent="0">
              <a:buNone/>
            </a:pPr>
            <a:r>
              <a:rPr lang="en-US"/>
              <a:t>1.Real-time fruit quality assessment</a:t>
            </a:r>
          </a:p>
          <a:p>
            <a:pPr marL="0" indent="0">
              <a:buNone/>
            </a:pPr>
            <a:r>
              <a:rPr lang="en-US"/>
              <a:t>2.Contamination detection</a:t>
            </a:r>
          </a:p>
          <a:p>
            <a:pPr marL="0" indent="0">
              <a:buNone/>
            </a:pPr>
            <a:r>
              <a:rPr lang="en-US"/>
              <a:t>3.Automated food inspection</a:t>
            </a:r>
          </a:p>
          <a:p>
            <a:pPr marL="0" indent="0">
              <a:buNone/>
            </a:pPr>
            <a:r>
              <a:rPr lang="en-US" b="1">
                <a:solidFill>
                  <a:srgbClr val="FFFF00"/>
                </a:solidFill>
              </a:rPr>
              <a:t>Impact</a:t>
            </a:r>
            <a:r>
              <a:rPr lang="en-US">
                <a:solidFill>
                  <a:srgbClr val="FFFF00"/>
                </a:solidFill>
              </a:rPr>
              <a:t>:</a:t>
            </a:r>
          </a:p>
          <a:p>
            <a:pPr marL="0" indent="0">
              <a:buNone/>
            </a:pPr>
            <a:r>
              <a:rPr lang="en-US"/>
              <a:t>1.Public health &amp; food safety</a:t>
            </a:r>
          </a:p>
          <a:p>
            <a:pPr marL="0" indent="0">
              <a:buNone/>
            </a:pPr>
            <a:r>
              <a:rPr lang="en-US"/>
              <a:t>2.Export quality control</a:t>
            </a:r>
          </a:p>
          <a:p>
            <a:pPr marL="0" indent="0">
              <a:buNone/>
            </a:pPr>
            <a:r>
              <a:rPr lang="en-US"/>
              <a:t>3.Agricultural productivity</a:t>
            </a:r>
          </a:p>
          <a:p>
            <a:pPr marL="13970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730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27BF6-1490-FDB7-621A-B1A97FEA3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00" y="154678"/>
            <a:ext cx="7704000" cy="572700"/>
          </a:xfrm>
        </p:spPr>
        <p:txBody>
          <a:bodyPr/>
          <a:lstStyle/>
          <a:p>
            <a:r>
              <a:rPr lang="en-US"/>
              <a:t>Model Architectures 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8214B5A-7E27-027F-636D-6252E2F60C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3610" y="911608"/>
            <a:ext cx="8470097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dirty="0">
                <a:solidFill>
                  <a:srgbClr val="FFFF00"/>
                </a:solidFill>
                <a:latin typeface="Times New Roman"/>
                <a:cs typeface="Times New Roman"/>
              </a:rPr>
              <a:t>Baseline Custom CNN</a:t>
            </a:r>
            <a:endParaRPr lang="en-US" altLang="en-US" sz="1800">
              <a:solidFill>
                <a:srgbClr val="FFFF00"/>
              </a:solidFill>
              <a:latin typeface="Times New Roman"/>
              <a:cs typeface="Times New Roman" panose="02020603050405020304" pitchFamily="18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800" dirty="0">
                <a:solidFill>
                  <a:schemeClr val="tx1"/>
                </a:solidFill>
                <a:latin typeface="Times New Roman"/>
                <a:cs typeface="Times New Roman"/>
              </a:rPr>
              <a:t>The baseline CNN is our custom-built architecture with three convolutional blocks ( </a:t>
            </a:r>
            <a:r>
              <a:rPr lang="en-US" sz="1800" dirty="0" err="1">
                <a:solidFill>
                  <a:schemeClr val="tx1"/>
                </a:solidFill>
                <a:latin typeface="Times New Roman"/>
                <a:cs typeface="Times New Roman"/>
              </a:rPr>
              <a:t>Conv→BatchNorm→ReLU→MaxPool</a:t>
            </a:r>
            <a:r>
              <a:rPr lang="en-US" sz="1800" dirty="0">
                <a:solidFill>
                  <a:schemeClr val="tx1"/>
                </a:solidFill>
                <a:latin typeface="Times New Roman"/>
                <a:cs typeface="Times New Roman"/>
              </a:rPr>
              <a:t> ) followed by fully connected layers and dropout for regularization. It serves as the foundation for comparison</a:t>
            </a:r>
            <a:endParaRPr lang="en-US" dirty="0">
              <a:solidFill>
                <a:schemeClr val="tx1"/>
              </a:solidFill>
              <a:latin typeface="Times New Roman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en-US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16CE1AE-B0A1-9EAB-8F82-538FF11262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3402489"/>
              </p:ext>
            </p:extLst>
          </p:nvPr>
        </p:nvGraphicFramePr>
        <p:xfrm>
          <a:off x="370658" y="2575669"/>
          <a:ext cx="5809470" cy="2116720"/>
        </p:xfrm>
        <a:graphic>
          <a:graphicData uri="http://schemas.openxmlformats.org/drawingml/2006/table">
            <a:tbl>
              <a:tblPr firstRow="1" bandRow="1">
                <a:tableStyleId>{2839E158-5F6C-42B6-928A-5096A936E076}</a:tableStyleId>
              </a:tblPr>
              <a:tblGrid>
                <a:gridCol w="1161894">
                  <a:extLst>
                    <a:ext uri="{9D8B030D-6E8A-4147-A177-3AD203B41FA5}">
                      <a16:colId xmlns:a16="http://schemas.microsoft.com/office/drawing/2014/main" val="1577418603"/>
                    </a:ext>
                  </a:extLst>
                </a:gridCol>
                <a:gridCol w="1161894">
                  <a:extLst>
                    <a:ext uri="{9D8B030D-6E8A-4147-A177-3AD203B41FA5}">
                      <a16:colId xmlns:a16="http://schemas.microsoft.com/office/drawing/2014/main" val="374286780"/>
                    </a:ext>
                  </a:extLst>
                </a:gridCol>
                <a:gridCol w="1161894">
                  <a:extLst>
                    <a:ext uri="{9D8B030D-6E8A-4147-A177-3AD203B41FA5}">
                      <a16:colId xmlns:a16="http://schemas.microsoft.com/office/drawing/2014/main" val="1207287195"/>
                    </a:ext>
                  </a:extLst>
                </a:gridCol>
                <a:gridCol w="1161894">
                  <a:extLst>
                    <a:ext uri="{9D8B030D-6E8A-4147-A177-3AD203B41FA5}">
                      <a16:colId xmlns:a16="http://schemas.microsoft.com/office/drawing/2014/main" val="763141231"/>
                    </a:ext>
                  </a:extLst>
                </a:gridCol>
                <a:gridCol w="1161894">
                  <a:extLst>
                    <a:ext uri="{9D8B030D-6E8A-4147-A177-3AD203B41FA5}">
                      <a16:colId xmlns:a16="http://schemas.microsoft.com/office/drawing/2014/main" val="666311780"/>
                    </a:ext>
                  </a:extLst>
                </a:gridCol>
              </a:tblGrid>
              <a:tr h="529180"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accent6"/>
                        </a:solidFill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b="0" i="0" u="none" strike="noStrike" noProof="0" dirty="0">
                          <a:solidFill>
                            <a:schemeClr val="accent6"/>
                          </a:solidFill>
                          <a:latin typeface="Times New Roman"/>
                        </a:rPr>
                        <a:t>filters</a:t>
                      </a:r>
                      <a:endParaRPr lang="en-US">
                        <a:solidFill>
                          <a:schemeClr val="accent6"/>
                        </a:solidFill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b="0" i="0" u="none" strike="noStrike" noProof="0" dirty="0">
                          <a:solidFill>
                            <a:schemeClr val="accent6"/>
                          </a:solidFill>
                          <a:latin typeface="Times New Roman"/>
                        </a:rPr>
                        <a:t>kernel</a:t>
                      </a:r>
                      <a:endParaRPr lang="en-US">
                        <a:solidFill>
                          <a:schemeClr val="accent6"/>
                        </a:solidFill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b="0" i="0" u="none" strike="noStrike" noProof="0" dirty="0">
                          <a:solidFill>
                            <a:schemeClr val="accent6"/>
                          </a:solidFill>
                          <a:latin typeface="Times New Roman"/>
                        </a:rPr>
                        <a:t>padding</a:t>
                      </a:r>
                      <a:endParaRPr lang="en-US">
                        <a:solidFill>
                          <a:schemeClr val="accent6"/>
                        </a:solidFill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b="0" i="0" u="none" strike="noStrike" noProof="0" err="1">
                          <a:solidFill>
                            <a:schemeClr val="accent6"/>
                          </a:solidFill>
                          <a:latin typeface="Times New Roman"/>
                        </a:rPr>
                        <a:t>MaxPool</a:t>
                      </a:r>
                      <a:endParaRPr lang="en-US">
                        <a:solidFill>
                          <a:schemeClr val="accent6"/>
                        </a:solidFill>
                        <a:latin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0537984"/>
                  </a:ext>
                </a:extLst>
              </a:tr>
              <a:tr h="52918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b="0" i="0" u="none" strike="noStrike" noProof="0" dirty="0">
                          <a:solidFill>
                            <a:schemeClr val="accent6"/>
                          </a:solidFill>
                          <a:latin typeface="Times New Roman"/>
                        </a:rPr>
                        <a:t>Conv1</a:t>
                      </a:r>
                      <a:endParaRPr lang="en-US">
                        <a:solidFill>
                          <a:schemeClr val="accent6"/>
                        </a:solidFill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accent6"/>
                          </a:solidFill>
                          <a:latin typeface="Times New Roman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accent6"/>
                          </a:solidFill>
                          <a:latin typeface="Times New Roman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accent6"/>
                          </a:solidFill>
                          <a:latin typeface="Times New Roman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accent6"/>
                          </a:solidFill>
                          <a:latin typeface="Times New Roman"/>
                        </a:rPr>
                        <a:t>2x2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8115583"/>
                  </a:ext>
                </a:extLst>
              </a:tr>
              <a:tr h="52918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b="0" i="0" u="none" strike="noStrike" noProof="0" dirty="0">
                          <a:solidFill>
                            <a:schemeClr val="accent6"/>
                          </a:solidFill>
                          <a:latin typeface="Times New Roman"/>
                        </a:rPr>
                        <a:t>Conv2</a:t>
                      </a:r>
                      <a:endParaRPr lang="en-US">
                        <a:solidFill>
                          <a:schemeClr val="accent6"/>
                        </a:solidFill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accent6"/>
                          </a:solidFill>
                          <a:latin typeface="Times New Roman"/>
                        </a:rPr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accent6"/>
                          </a:solidFill>
                          <a:latin typeface="Times New Roman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accent6"/>
                          </a:solidFill>
                          <a:latin typeface="Times New Roman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 b="0" i="0" u="none" strike="noStrike" noProof="0" dirty="0">
                          <a:solidFill>
                            <a:schemeClr val="accent6"/>
                          </a:solidFill>
                          <a:latin typeface="Times New Roman"/>
                        </a:rPr>
                        <a:t>2x2</a:t>
                      </a:r>
                      <a:endParaRPr lang="en-US">
                        <a:solidFill>
                          <a:schemeClr val="accent6"/>
                        </a:solidFill>
                        <a:latin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4676243"/>
                  </a:ext>
                </a:extLst>
              </a:tr>
              <a:tr h="52918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b="0" i="0" u="none" strike="noStrike" noProof="0" dirty="0">
                          <a:solidFill>
                            <a:schemeClr val="accent6"/>
                          </a:solidFill>
                          <a:latin typeface="Times New Roman"/>
                        </a:rPr>
                        <a:t>Conv3</a:t>
                      </a:r>
                      <a:endParaRPr lang="en-US">
                        <a:solidFill>
                          <a:schemeClr val="accent6"/>
                        </a:solidFill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accent6"/>
                          </a:solidFill>
                          <a:latin typeface="Times New Roman"/>
                        </a:rPr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accent6"/>
                          </a:solidFill>
                          <a:latin typeface="Times New Roman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accent6"/>
                          </a:solidFill>
                          <a:latin typeface="Times New Roman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 b="0" i="0" u="none" strike="noStrike" noProof="0" dirty="0">
                          <a:solidFill>
                            <a:schemeClr val="accent6"/>
                          </a:solidFill>
                          <a:latin typeface="Times New Roman"/>
                        </a:rPr>
                        <a:t>2x2</a:t>
                      </a:r>
                      <a:endParaRPr lang="en-US">
                        <a:solidFill>
                          <a:schemeClr val="accent6"/>
                        </a:solidFill>
                        <a:latin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1277056"/>
                  </a:ext>
                </a:extLst>
              </a:tr>
            </a:tbl>
          </a:graphicData>
        </a:graphic>
      </p:graphicFrame>
      <p:sp>
        <p:nvSpPr>
          <p:cNvPr id="11" name="Rectangle 1">
            <a:extLst>
              <a:ext uri="{FF2B5EF4-FFF2-40B4-BE49-F238E27FC236}">
                <a16:creationId xmlns:a16="http://schemas.microsoft.com/office/drawing/2014/main" id="{FED20F2E-B101-5F4F-2A4B-634C296784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80497" y="4049108"/>
            <a:ext cx="329393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200" dirty="0">
                <a:solidFill>
                  <a:srgbClr val="FFFF00"/>
                </a:solidFill>
                <a:latin typeface="Times New Roman"/>
                <a:cs typeface="Times New Roman"/>
              </a:rPr>
              <a:t>FC1: </a:t>
            </a:r>
            <a:r>
              <a:rPr lang="en-US" sz="1200" dirty="0">
                <a:solidFill>
                  <a:schemeClr val="accent6"/>
                </a:solidFill>
                <a:latin typeface="Times New Roman"/>
                <a:cs typeface="Times New Roman"/>
              </a:rPr>
              <a:t>128×28×28 </a:t>
            </a:r>
            <a:endParaRPr lang="en-US" altLang="en-US" sz="1200">
              <a:solidFill>
                <a:schemeClr val="accent6"/>
              </a:solidFill>
              <a:latin typeface="Times New Roman"/>
              <a:cs typeface="Times New Roman" panose="02020603050405020304" pitchFamily="18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200" dirty="0">
                <a:solidFill>
                  <a:schemeClr val="accent6"/>
                </a:solidFill>
                <a:latin typeface="Times New Roman"/>
                <a:cs typeface="Times New Roman"/>
              </a:rPr>
              <a:t>→ 512 + </a:t>
            </a:r>
            <a:r>
              <a:rPr lang="en-US" sz="1200" dirty="0" err="1">
                <a:solidFill>
                  <a:schemeClr val="accent6"/>
                </a:solidFill>
                <a:latin typeface="Times New Roman"/>
                <a:cs typeface="Times New Roman"/>
              </a:rPr>
              <a:t>ReLU</a:t>
            </a:r>
            <a:r>
              <a:rPr lang="en-US" sz="1200" dirty="0">
                <a:solidFill>
                  <a:schemeClr val="accent6"/>
                </a:solidFill>
                <a:latin typeface="Times New Roman"/>
                <a:cs typeface="Times New Roman"/>
              </a:rPr>
              <a:t> + Dropout(0.5)</a:t>
            </a:r>
            <a:endParaRPr lang="en-US" altLang="en-US" sz="1200">
              <a:solidFill>
                <a:schemeClr val="accent6"/>
              </a:solidFill>
              <a:latin typeface="Times New Roman"/>
              <a:cs typeface="Times New Roman" panose="02020603050405020304" pitchFamily="18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200" dirty="0">
                <a:solidFill>
                  <a:srgbClr val="FFFF00"/>
                </a:solidFill>
                <a:latin typeface="Times New Roman"/>
                <a:cs typeface="Times New Roman"/>
              </a:rPr>
              <a:t> FC2: </a:t>
            </a:r>
            <a:r>
              <a:rPr lang="en-US" sz="1200" dirty="0">
                <a:solidFill>
                  <a:schemeClr val="accent6"/>
                </a:solidFill>
                <a:latin typeface="Times New Roman"/>
                <a:cs typeface="Times New Roman"/>
              </a:rPr>
              <a:t>512</a:t>
            </a:r>
            <a:endParaRPr lang="en-US" sz="1200" dirty="0">
              <a:solidFill>
                <a:schemeClr val="accent6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27453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C38DFC-6542-178A-8172-8011AC6D2C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4CEED-0FD4-721D-81E8-0F3ECD555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00" y="219992"/>
            <a:ext cx="7704000" cy="572700"/>
          </a:xfrm>
        </p:spPr>
        <p:txBody>
          <a:bodyPr/>
          <a:lstStyle/>
          <a:p>
            <a:r>
              <a:rPr lang="en-US"/>
              <a:t>Model Architectures 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7B0669B-6039-BCA1-B836-D20C26639E6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45704" y="1117062"/>
            <a:ext cx="8847425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dirty="0">
                <a:solidFill>
                  <a:srgbClr val="FFFF00"/>
                </a:solidFill>
                <a:latin typeface="Times New Roman"/>
                <a:cs typeface="Times New Roman"/>
              </a:rPr>
              <a:t>CNN Model with ML Classifiers</a:t>
            </a:r>
            <a:endParaRPr lang="en-US">
              <a:latin typeface="Times New Roman"/>
            </a:endParaRPr>
          </a:p>
          <a:p>
            <a:pPr marL="0" indent="0">
              <a:buClr>
                <a:srgbClr val="AE77D6"/>
              </a:buClr>
              <a:buNone/>
            </a:pPr>
            <a:r>
              <a:rPr lang="en-US" sz="1800" i="1" dirty="0">
                <a:solidFill>
                  <a:schemeClr val="accent6"/>
                </a:solidFill>
                <a:latin typeface="Times New Roman"/>
                <a:cs typeface="Times New Roman"/>
              </a:rPr>
              <a:t>We extracted 512-dimensional features from the CNN (using the </a:t>
            </a:r>
            <a:r>
              <a:rPr lang="en-US" sz="1800" i="1" err="1">
                <a:solidFill>
                  <a:schemeClr val="accent6"/>
                </a:solidFill>
                <a:latin typeface="Times New Roman"/>
                <a:cs typeface="Times New Roman"/>
              </a:rPr>
              <a:t>extract_features</a:t>
            </a:r>
            <a:r>
              <a:rPr lang="en-US" sz="1800" i="1" dirty="0">
                <a:solidFill>
                  <a:schemeClr val="accent6"/>
                </a:solidFill>
                <a:latin typeface="Times New Roman"/>
                <a:cs typeface="Times New Roman"/>
              </a:rPr>
              <a:t> method).These features were then fed into traditional ML classifiers to evaluate whether they improve over end-to-end CNN training.</a:t>
            </a:r>
            <a:endParaRPr lang="en-US" dirty="0">
              <a:solidFill>
                <a:schemeClr val="accent6"/>
              </a:solidFill>
              <a:latin typeface="Times New Roman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A4B9A26E-B9D8-A5DE-1CD5-04B3A110E8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175" y="2880968"/>
            <a:ext cx="3694211" cy="1169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dirty="0">
                <a:solidFill>
                  <a:srgbClr val="FFFF00"/>
                </a:solidFill>
                <a:latin typeface="Times New Roman"/>
                <a:cs typeface="Times New Roman"/>
              </a:rPr>
              <a:t>We experimented with:</a:t>
            </a:r>
            <a:endParaRPr lang="en-US" altLang="en-US">
              <a:solidFill>
                <a:srgbClr val="FFFF00"/>
              </a:solidFill>
              <a:latin typeface="Times New Roman"/>
              <a:cs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b="1" dirty="0">
                <a:solidFill>
                  <a:schemeClr val="tx1"/>
                </a:solidFill>
                <a:latin typeface="Times New Roman"/>
                <a:cs typeface="Times New Roman"/>
              </a:rPr>
              <a:t>SVM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(RBF kernel)</a:t>
            </a:r>
            <a:endParaRPr lang="en-US" altLang="en-US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b="1" dirty="0">
                <a:solidFill>
                  <a:schemeClr val="tx1"/>
                </a:solidFill>
                <a:latin typeface="Times New Roman"/>
                <a:cs typeface="Times New Roman"/>
              </a:rPr>
              <a:t>KNN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(k=5)</a:t>
            </a:r>
            <a:endParaRPr lang="en-US" dirty="0">
              <a:solidFill>
                <a:schemeClr val="tx1"/>
              </a:solidFill>
              <a:latin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b="1" dirty="0">
                <a:solidFill>
                  <a:schemeClr val="tx1"/>
                </a:solidFill>
                <a:latin typeface="Times New Roman"/>
                <a:cs typeface="Times New Roman"/>
              </a:rPr>
              <a:t>Random Forest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(200 trees)</a:t>
            </a:r>
            <a:endParaRPr lang="en-US">
              <a:solidFill>
                <a:schemeClr val="tx1"/>
              </a:solidFill>
              <a:latin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b="1" dirty="0" err="1">
                <a:solidFill>
                  <a:schemeClr val="tx1"/>
                </a:solidFill>
                <a:latin typeface="Times New Roman"/>
                <a:cs typeface="Times New Roman"/>
              </a:rPr>
              <a:t>XGBoost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(gradient boosting)</a:t>
            </a:r>
            <a:endParaRPr lang="en-US" dirty="0">
              <a:solidFill>
                <a:schemeClr val="tx1"/>
              </a:solidFill>
              <a:latin typeface="Times New Roman"/>
            </a:endParaRPr>
          </a:p>
        </p:txBody>
      </p:sp>
      <p:pic>
        <p:nvPicPr>
          <p:cNvPr id="6" name="Picture 5" descr="A diagram of a software system&#10;&#10;AI-generated content may be incorrect.">
            <a:extLst>
              <a:ext uri="{FF2B5EF4-FFF2-40B4-BE49-F238E27FC236}">
                <a16:creationId xmlns:a16="http://schemas.microsoft.com/office/drawing/2014/main" id="{B64A0CEF-1105-97F7-A0DB-E156AF393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876" y="2318657"/>
            <a:ext cx="3502479" cy="228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886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EA3A9A-E099-81AF-51A4-6818BAB7A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B20F8-2D56-9A39-F341-2A7D0BBC1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00" y="219992"/>
            <a:ext cx="7704000" cy="572700"/>
          </a:xfrm>
        </p:spPr>
        <p:txBody>
          <a:bodyPr/>
          <a:lstStyle/>
          <a:p>
            <a:r>
              <a:rPr lang="en-US"/>
              <a:t>Model Architectures(con)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2D3B7F4-D02B-F1C7-8483-EE3CFD371A4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03547" y="881246"/>
            <a:ext cx="8532672" cy="1138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dirty="0">
                <a:solidFill>
                  <a:srgbClr val="FFFF00"/>
                </a:solidFill>
                <a:latin typeface="Times New Roman"/>
                <a:cs typeface="Times New Roman"/>
              </a:rPr>
              <a:t>CNN with Attention (SE Block)</a:t>
            </a:r>
            <a:endParaRPr lang="en-US"/>
          </a:p>
          <a:p>
            <a:pPr marL="0" inden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dirty="0">
                <a:solidFill>
                  <a:schemeClr val="accent6"/>
                </a:solidFill>
                <a:latin typeface="Times New Roman"/>
                <a:cs typeface="Times New Roman"/>
              </a:rPr>
              <a:t>We added SE attention blocks to our CNN, enabling the model to focus on important features like rotten spots on fruits, improving classification accuracy.</a:t>
            </a:r>
            <a:endParaRPr lang="en-US" dirty="0">
              <a:solidFill>
                <a:schemeClr val="accent6"/>
              </a:solidFill>
              <a:latin typeface="Times New Roman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/>
          </a:p>
        </p:txBody>
      </p:sp>
      <p:pic>
        <p:nvPicPr>
          <p:cNvPr id="3" name="Picture 2" descr="A diagram of a network&#10;&#10;AI-generated content may be incorrect.">
            <a:extLst>
              <a:ext uri="{FF2B5EF4-FFF2-40B4-BE49-F238E27FC236}">
                <a16:creationId xmlns:a16="http://schemas.microsoft.com/office/drawing/2014/main" id="{23B82B54-D54F-8CA0-5D07-4C79B75DA8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6368" y="2016579"/>
            <a:ext cx="4710793" cy="2841172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4C9F8060-B83E-6692-3323-36EF366DD7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547" y="2303125"/>
            <a:ext cx="3108802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eaLnBrk="0" fontAlgn="base" hangingPunct="0">
              <a:buClr>
                <a:srgbClr val="AE77D6"/>
              </a:buClr>
              <a:buSzTx/>
            </a:pPr>
            <a:r>
              <a:rPr lang="en-US" sz="1800" dirty="0">
                <a:solidFill>
                  <a:srgbClr val="FFFF00"/>
                </a:solidFill>
                <a:latin typeface="Times New Roman"/>
                <a:cs typeface="Times New Roman"/>
              </a:rPr>
              <a:t>Added SE attention blocks to CNN</a:t>
            </a:r>
            <a:endParaRPr lang="en-US" altLang="en-US" sz="1800" dirty="0">
              <a:solidFill>
                <a:srgbClr val="FFFF00"/>
              </a:solidFill>
              <a:latin typeface="Times New Roman"/>
              <a:cs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sz="1800" dirty="0">
                <a:solidFill>
                  <a:srgbClr val="FFFF00"/>
                </a:solidFill>
                <a:latin typeface="Times New Roman"/>
                <a:cs typeface="Times New Roman"/>
              </a:rPr>
              <a:t>Helps focus on key features like fruit rotten spots</a:t>
            </a:r>
            <a:endParaRPr lang="en-US" sz="1800">
              <a:latin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sz="1800" dirty="0">
                <a:solidFill>
                  <a:srgbClr val="FFFF00"/>
                </a:solidFill>
                <a:latin typeface="Times New Roman"/>
                <a:cs typeface="Times New Roman"/>
              </a:rPr>
              <a:t>Improves classification accuracy</a:t>
            </a:r>
            <a:endParaRPr lang="en-US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10376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A2C5ED-17BF-F559-287F-DDBFF85B11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4A002-FA8F-DE83-891E-A3CAB7511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00" y="219992"/>
            <a:ext cx="7704000" cy="572700"/>
          </a:xfrm>
        </p:spPr>
        <p:txBody>
          <a:bodyPr/>
          <a:lstStyle/>
          <a:p>
            <a:r>
              <a:rPr lang="en-US"/>
              <a:t>Model Architectures(con)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6B77DAC-0C79-9BC5-3FFE-E78778CE6C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23982" y="888678"/>
            <a:ext cx="8463958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39700" indent="0" eaLnBrk="0" fontAlgn="base" hangingPunct="0">
              <a:buClrTx/>
              <a:buSzTx/>
              <a:buNone/>
            </a:pPr>
            <a:r>
              <a:rPr lang="en-US" sz="1800" dirty="0">
                <a:solidFill>
                  <a:srgbClr val="FFFF00"/>
                </a:solidFill>
                <a:latin typeface="Times New Roman"/>
                <a:cs typeface="Times New Roman"/>
              </a:rPr>
              <a:t>Pre-trained CNN</a:t>
            </a:r>
            <a:endParaRPr lang="en-US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425450" indent="-285750">
              <a:buClrTx/>
              <a:buSzTx/>
              <a:buFont typeface="Arial"/>
              <a:buChar char="•"/>
            </a:pPr>
            <a:r>
              <a:rPr lang="en-US" sz="1800" dirty="0">
                <a:solidFill>
                  <a:srgbClr val="FFFF00"/>
                </a:solidFill>
                <a:latin typeface="Times New Roman"/>
                <a:cs typeface="Times New Roman"/>
              </a:rPr>
              <a:t>ResNet</a:t>
            </a:r>
            <a:endParaRPr lang="en-US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Key Idea: Uses </a:t>
            </a:r>
            <a:r>
              <a:rPr lang="en-US" b="1" dirty="0">
                <a:solidFill>
                  <a:schemeClr val="accent6"/>
                </a:solidFill>
                <a:latin typeface="Times New Roman"/>
                <a:cs typeface="Times New Roman"/>
              </a:rPr>
              <a:t>residual (skip) connections</a:t>
            </a: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 to allow very deep networks.</a:t>
            </a:r>
          </a:p>
          <a:p>
            <a:pPr>
              <a:buClr>
                <a:srgbClr val="AE77D6"/>
              </a:buClr>
              <a:buSzTx/>
            </a:pP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Strength: Solves </a:t>
            </a:r>
            <a:r>
              <a:rPr lang="en-US" b="1" dirty="0">
                <a:solidFill>
                  <a:schemeClr val="accent6"/>
                </a:solidFill>
                <a:latin typeface="Times New Roman"/>
                <a:cs typeface="Times New Roman"/>
              </a:rPr>
              <a:t>vanishing gradient problem</a:t>
            </a: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, high accuracy for deep models.</a:t>
            </a:r>
            <a:endParaRPr lang="en-US" dirty="0">
              <a:solidFill>
                <a:schemeClr val="accent6"/>
              </a:solidFill>
              <a:latin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dirty="0">
                <a:solidFill>
                  <a:schemeClr val="accent6"/>
                </a:solidFill>
                <a:cs typeface="Times New Roman"/>
              </a:rPr>
              <a:t>Accuracy: 96%</a:t>
            </a:r>
            <a:endParaRPr lang="en-US" dirty="0">
              <a:solidFill>
                <a:schemeClr val="accent6"/>
              </a:solidFill>
              <a:latin typeface="Times New Roman"/>
            </a:endParaRPr>
          </a:p>
          <a:p>
            <a:pPr marL="139700" indent="0">
              <a:buClrTx/>
              <a:buSzTx/>
              <a:buNone/>
            </a:pPr>
            <a:endParaRPr lang="en-US" sz="1800" dirty="0">
              <a:solidFill>
                <a:srgbClr val="FFFF00"/>
              </a:solidFill>
              <a:latin typeface="Times New Roman"/>
              <a:cs typeface="Times New Roman"/>
            </a:endParaRPr>
          </a:p>
          <a:p>
            <a:pPr marL="425450" indent="-285750">
              <a:buClrTx/>
              <a:buSzTx/>
              <a:buFont typeface="Arial"/>
              <a:buChar char="•"/>
            </a:pPr>
            <a:r>
              <a:rPr lang="en-US" sz="1800" err="1">
                <a:solidFill>
                  <a:srgbClr val="FFFF00"/>
                </a:solidFill>
                <a:latin typeface="Times New Roman"/>
                <a:cs typeface="Times New Roman"/>
              </a:rPr>
              <a:t>Googlenet</a:t>
            </a:r>
            <a:endParaRPr lang="en-US" sz="1800">
              <a:solidFill>
                <a:srgbClr val="FFFF00"/>
              </a:solidFill>
              <a:latin typeface="Times New Roman"/>
              <a:cs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Key Idea: Uses </a:t>
            </a:r>
            <a:r>
              <a:rPr lang="en-US" b="1" dirty="0">
                <a:solidFill>
                  <a:schemeClr val="accent6"/>
                </a:solidFill>
                <a:latin typeface="Times New Roman"/>
                <a:cs typeface="Times New Roman"/>
              </a:rPr>
              <a:t>Inception modules</a:t>
            </a: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 that apply multiple filter sizes in parallel.</a:t>
            </a:r>
          </a:p>
          <a:p>
            <a:pPr>
              <a:buClr>
                <a:srgbClr val="AE77D6"/>
              </a:buClr>
              <a:buSzTx/>
            </a:pP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Strength: Efficient, reduces </a:t>
            </a:r>
            <a:r>
              <a:rPr lang="en-US" b="1" dirty="0">
                <a:solidFill>
                  <a:schemeClr val="accent6"/>
                </a:solidFill>
                <a:latin typeface="Times New Roman"/>
                <a:cs typeface="Times New Roman"/>
              </a:rPr>
              <a:t>computational cost</a:t>
            </a: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 while maintaining accuracy.</a:t>
            </a:r>
            <a:endParaRPr lang="en-US" dirty="0">
              <a:solidFill>
                <a:schemeClr val="accent6"/>
              </a:solidFill>
              <a:latin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dirty="0">
                <a:solidFill>
                  <a:schemeClr val="accent6"/>
                </a:solidFill>
                <a:cs typeface="Times New Roman"/>
              </a:rPr>
              <a:t>Accuracy:97%</a:t>
            </a:r>
            <a:endParaRPr lang="en-US" dirty="0">
              <a:solidFill>
                <a:schemeClr val="accent6"/>
              </a:solidFill>
              <a:latin typeface="Times New Roman"/>
            </a:endParaRPr>
          </a:p>
          <a:p>
            <a:pPr marL="425450" indent="-285750">
              <a:buClrTx/>
              <a:buSzTx/>
              <a:buFont typeface="Arial"/>
              <a:buChar char="•"/>
            </a:pPr>
            <a:endParaRPr lang="en-US" sz="1800" dirty="0">
              <a:solidFill>
                <a:srgbClr val="FFFF00"/>
              </a:solidFill>
              <a:latin typeface="Times New Roman"/>
              <a:cs typeface="Times New Roman"/>
            </a:endParaRPr>
          </a:p>
          <a:p>
            <a:pPr marL="425450" indent="-285750">
              <a:buClrTx/>
              <a:buSzTx/>
              <a:buFont typeface="Arial"/>
              <a:buChar char="•"/>
            </a:pPr>
            <a:r>
              <a:rPr lang="en-US" sz="1800" dirty="0">
                <a:solidFill>
                  <a:srgbClr val="FFFF00"/>
                </a:solidFill>
                <a:latin typeface="Times New Roman"/>
                <a:cs typeface="Times New Roman"/>
              </a:rPr>
              <a:t>Efficient-Net</a:t>
            </a:r>
          </a:p>
          <a:p>
            <a:pPr>
              <a:buClr>
                <a:srgbClr val="AE77D6"/>
              </a:buClr>
              <a:buSzTx/>
            </a:pP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Key Idea: Scales </a:t>
            </a:r>
            <a:r>
              <a:rPr lang="en-US" b="1" dirty="0">
                <a:solidFill>
                  <a:schemeClr val="accent6"/>
                </a:solidFill>
                <a:latin typeface="Times New Roman"/>
                <a:cs typeface="Times New Roman"/>
              </a:rPr>
              <a:t>width, depth, and resolution</a:t>
            </a: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 of the network </a:t>
            </a:r>
            <a:r>
              <a:rPr lang="en-US" b="1" dirty="0">
                <a:solidFill>
                  <a:schemeClr val="accent6"/>
                </a:solidFill>
                <a:latin typeface="Times New Roman"/>
                <a:cs typeface="Times New Roman"/>
              </a:rPr>
              <a:t>uniformly</a:t>
            </a: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 for better efficiency.</a:t>
            </a:r>
            <a:endParaRPr lang="en-US">
              <a:solidFill>
                <a:schemeClr val="accent6"/>
              </a:solidFill>
              <a:latin typeface="Times New Roman"/>
              <a:cs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Strength: Achieves </a:t>
            </a:r>
            <a:r>
              <a:rPr lang="en-US" b="1" dirty="0">
                <a:solidFill>
                  <a:schemeClr val="accent6"/>
                </a:solidFill>
                <a:latin typeface="Times New Roman"/>
                <a:cs typeface="Times New Roman"/>
              </a:rPr>
              <a:t>state-of-the-art accuracy</a:t>
            </a:r>
            <a:r>
              <a:rPr lang="en-US" dirty="0">
                <a:solidFill>
                  <a:schemeClr val="accent6"/>
                </a:solidFill>
                <a:latin typeface="Times New Roman"/>
                <a:cs typeface="Times New Roman"/>
              </a:rPr>
              <a:t> with fewer parameters.</a:t>
            </a:r>
            <a:endParaRPr lang="en-US" dirty="0">
              <a:solidFill>
                <a:schemeClr val="accent6"/>
              </a:solidFill>
              <a:latin typeface="Times New Roman"/>
            </a:endParaRPr>
          </a:p>
          <a:p>
            <a:pPr>
              <a:buClr>
                <a:srgbClr val="AE77D6"/>
              </a:buClr>
              <a:buSzTx/>
            </a:pPr>
            <a:r>
              <a:rPr lang="en-US" dirty="0">
                <a:solidFill>
                  <a:schemeClr val="accent6"/>
                </a:solidFill>
                <a:cs typeface="Times New Roman"/>
              </a:rPr>
              <a:t>Accuracy:99%</a:t>
            </a:r>
            <a:endParaRPr lang="en-US" dirty="0">
              <a:solidFill>
                <a:schemeClr val="accent6"/>
              </a:solidFill>
              <a:latin typeface="Times New Roman"/>
            </a:endParaRPr>
          </a:p>
          <a:p>
            <a:pPr marL="425450" indent="-285750">
              <a:buClrTx/>
              <a:buSzTx/>
              <a:buFont typeface="Arial"/>
              <a:buChar char="•"/>
            </a:pPr>
            <a:endParaRPr lang="en-US" sz="1800" dirty="0">
              <a:solidFill>
                <a:srgbClr val="FFFF0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65993579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20</Slides>
  <Notes>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Artificial Intelligence (AI) Technology Consulting by Slidesgo</vt:lpstr>
      <vt:lpstr>ARTIFICIAL INTELLIGENCE (AI) Mini Project </vt:lpstr>
      <vt:lpstr>Group Members    1.Najmul Haque Majumder ID:2022-2-60-059  2.Ahnaf Tahmid Chowdhury ID:2021-1-60-086  3.Jarin Tasnim Maowa ID:2021-2-50-009  4.Md Ashraful Islam ID:2021-1-60-009</vt:lpstr>
      <vt:lpstr>Objective</vt:lpstr>
      <vt:lpstr>Introduction</vt:lpstr>
      <vt:lpstr>Dataset Details</vt:lpstr>
      <vt:lpstr>Model Architectures </vt:lpstr>
      <vt:lpstr>Model Architectures </vt:lpstr>
      <vt:lpstr>Model Architectures(con)</vt:lpstr>
      <vt:lpstr>Model Architectures(con)</vt:lpstr>
      <vt:lpstr>Model Training Parameters</vt:lpstr>
      <vt:lpstr>PowerPoint Presentation</vt:lpstr>
      <vt:lpstr>PowerPoint Presentation</vt:lpstr>
      <vt:lpstr>Table</vt:lpstr>
      <vt:lpstr>Bar &amp; Pie diagram </vt:lpstr>
      <vt:lpstr>PowerPoint Presentation</vt:lpstr>
      <vt:lpstr>PowerPoint Presentation</vt:lpstr>
      <vt:lpstr>Confusion Matrix</vt:lpstr>
      <vt:lpstr>Our project shows that a custom CNN can successfully detect and classify different fruits with good accuracy. Through proper data preprocessing, training, and evaluation, we demonstrated the effectiveness of deep learning in solving real-world image classification problems. This project also opens the door for future improvements with larger datasets and broader applications.</vt:lpstr>
      <vt:lpstr>Contribution</vt:lpstr>
      <vt:lpstr>Thank 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 (AI) Mini Project </dc:title>
  <dc:creator>Iftekhar Uddin</dc:creator>
  <cp:revision>491</cp:revision>
  <dcterms:modified xsi:type="dcterms:W3CDTF">2025-09-01T08:31:52Z</dcterms:modified>
</cp:coreProperties>
</file>

<file path=docProps/thumbnail.jpeg>
</file>